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57" r:id="rId3"/>
    <p:sldId id="258" r:id="rId4"/>
    <p:sldId id="328" r:id="rId5"/>
    <p:sldId id="265" r:id="rId6"/>
    <p:sldId id="354" r:id="rId7"/>
    <p:sldId id="270" r:id="rId8"/>
    <p:sldId id="349" r:id="rId9"/>
    <p:sldId id="283" r:id="rId10"/>
    <p:sldId id="345" r:id="rId11"/>
    <p:sldId id="271" r:id="rId12"/>
    <p:sldId id="346" r:id="rId13"/>
    <p:sldId id="290" r:id="rId14"/>
    <p:sldId id="351" r:id="rId15"/>
    <p:sldId id="350" r:id="rId16"/>
    <p:sldId id="373" r:id="rId17"/>
    <p:sldId id="362" r:id="rId18"/>
    <p:sldId id="374" r:id="rId19"/>
    <p:sldId id="375" r:id="rId20"/>
    <p:sldId id="376" r:id="rId21"/>
    <p:sldId id="353" r:id="rId22"/>
    <p:sldId id="369" r:id="rId23"/>
    <p:sldId id="377" r:id="rId24"/>
    <p:sldId id="348" r:id="rId25"/>
    <p:sldId id="342" r:id="rId26"/>
    <p:sldId id="343" r:id="rId27"/>
    <p:sldId id="378" r:id="rId28"/>
    <p:sldId id="388" r:id="rId29"/>
    <p:sldId id="389" r:id="rId30"/>
    <p:sldId id="390" r:id="rId31"/>
    <p:sldId id="391" r:id="rId32"/>
    <p:sldId id="392" r:id="rId33"/>
    <p:sldId id="393" r:id="rId34"/>
    <p:sldId id="361" r:id="rId35"/>
    <p:sldId id="370" r:id="rId36"/>
    <p:sldId id="363" r:id="rId37"/>
    <p:sldId id="381" r:id="rId38"/>
    <p:sldId id="387" r:id="rId39"/>
    <p:sldId id="394" r:id="rId40"/>
    <p:sldId id="383" r:id="rId41"/>
    <p:sldId id="395" r:id="rId42"/>
    <p:sldId id="396" r:id="rId43"/>
    <p:sldId id="397" r:id="rId44"/>
    <p:sldId id="398" r:id="rId45"/>
    <p:sldId id="399" r:id="rId46"/>
    <p:sldId id="384" r:id="rId47"/>
    <p:sldId id="385" r:id="rId48"/>
    <p:sldId id="386" r:id="rId49"/>
    <p:sldId id="274" r:id="rId50"/>
    <p:sldId id="380" r:id="rId51"/>
    <p:sldId id="275" r:id="rId52"/>
  </p:sldIdLst>
  <p:sldSz cx="9144000" cy="6858000" type="screen4x3"/>
  <p:notesSz cx="6797675" cy="9926638"/>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6600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168" autoAdjust="0"/>
  </p:normalViewPr>
  <p:slideViewPr>
    <p:cSldViewPr showGuides="1">
      <p:cViewPr varScale="1">
        <p:scale>
          <a:sx n="107" d="100"/>
          <a:sy n="107" d="100"/>
        </p:scale>
        <p:origin x="114" y="1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2.wmf"/><Relationship Id="rId4"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2945976" cy="497220"/>
          </a:xfrm>
          <a:prstGeom prst="rect">
            <a:avLst/>
          </a:prstGeom>
          <a:noFill/>
          <a:ln>
            <a:noFill/>
          </a:ln>
          <a:effectLst/>
        </p:spPr>
        <p:txBody>
          <a:bodyPr vert="horz" wrap="square" lIns="91423" tIns="45712" rIns="91423" bIns="45712" numCol="1" anchor="t" anchorCtr="0" compatLnSpc="1">
            <a:prstTxWarp prst="textNoShape">
              <a:avLst/>
            </a:prstTxWarp>
          </a:bodyPr>
          <a:lstStyle>
            <a:lvl1pPr defTabSz="914378">
              <a:defRPr sz="1200">
                <a:latin typeface="Arial" charset="0"/>
              </a:defRPr>
            </a:lvl1pPr>
          </a:lstStyle>
          <a:p>
            <a:pPr>
              <a:defRPr/>
            </a:pPr>
            <a:endParaRPr lang="ru-RU" altLang="ru-RU"/>
          </a:p>
        </p:txBody>
      </p:sp>
      <p:sp>
        <p:nvSpPr>
          <p:cNvPr id="57347" name="Rectangle 3"/>
          <p:cNvSpPr>
            <a:spLocks noGrp="1" noChangeArrowheads="1"/>
          </p:cNvSpPr>
          <p:nvPr>
            <p:ph type="dt" sz="quarter" idx="1"/>
          </p:nvPr>
        </p:nvSpPr>
        <p:spPr bwMode="auto">
          <a:xfrm>
            <a:off x="3850645" y="0"/>
            <a:ext cx="2945976" cy="497220"/>
          </a:xfrm>
          <a:prstGeom prst="rect">
            <a:avLst/>
          </a:prstGeom>
          <a:noFill/>
          <a:ln>
            <a:noFill/>
          </a:ln>
          <a:effectLst/>
        </p:spPr>
        <p:txBody>
          <a:bodyPr vert="horz" wrap="square" lIns="91423" tIns="45712" rIns="91423" bIns="45712" numCol="1" anchor="t" anchorCtr="0" compatLnSpc="1">
            <a:prstTxWarp prst="textNoShape">
              <a:avLst/>
            </a:prstTxWarp>
          </a:bodyPr>
          <a:lstStyle>
            <a:lvl1pPr algn="r" defTabSz="914378">
              <a:defRPr sz="1200">
                <a:latin typeface="Arial" charset="0"/>
              </a:defRPr>
            </a:lvl1pPr>
          </a:lstStyle>
          <a:p>
            <a:pPr>
              <a:defRPr/>
            </a:pPr>
            <a:endParaRPr lang="ru-RU" altLang="ru-RU"/>
          </a:p>
        </p:txBody>
      </p:sp>
      <p:sp>
        <p:nvSpPr>
          <p:cNvPr id="57348" name="Rectangle 4"/>
          <p:cNvSpPr>
            <a:spLocks noGrp="1" noChangeArrowheads="1"/>
          </p:cNvSpPr>
          <p:nvPr>
            <p:ph type="ftr" sz="quarter" idx="2"/>
          </p:nvPr>
        </p:nvSpPr>
        <p:spPr bwMode="auto">
          <a:xfrm>
            <a:off x="0" y="9427199"/>
            <a:ext cx="2945976" cy="497220"/>
          </a:xfrm>
          <a:prstGeom prst="rect">
            <a:avLst/>
          </a:prstGeom>
          <a:noFill/>
          <a:ln>
            <a:noFill/>
          </a:ln>
          <a:effectLst/>
        </p:spPr>
        <p:txBody>
          <a:bodyPr vert="horz" wrap="square" lIns="91423" tIns="45712" rIns="91423" bIns="45712" numCol="1" anchor="b" anchorCtr="0" compatLnSpc="1">
            <a:prstTxWarp prst="textNoShape">
              <a:avLst/>
            </a:prstTxWarp>
          </a:bodyPr>
          <a:lstStyle>
            <a:lvl1pPr defTabSz="914378">
              <a:defRPr sz="1200">
                <a:latin typeface="Arial" charset="0"/>
              </a:defRPr>
            </a:lvl1pPr>
          </a:lstStyle>
          <a:p>
            <a:pPr>
              <a:defRPr/>
            </a:pPr>
            <a:endParaRPr lang="ru-RU" altLang="ru-RU"/>
          </a:p>
        </p:txBody>
      </p:sp>
      <p:sp>
        <p:nvSpPr>
          <p:cNvPr id="57349" name="Rectangle 5"/>
          <p:cNvSpPr>
            <a:spLocks noGrp="1" noChangeArrowheads="1"/>
          </p:cNvSpPr>
          <p:nvPr>
            <p:ph type="sldNum" sz="quarter" idx="3"/>
          </p:nvPr>
        </p:nvSpPr>
        <p:spPr bwMode="auto">
          <a:xfrm>
            <a:off x="3850645" y="9427199"/>
            <a:ext cx="2945976" cy="497220"/>
          </a:xfrm>
          <a:prstGeom prst="rect">
            <a:avLst/>
          </a:prstGeom>
          <a:noFill/>
          <a:ln>
            <a:noFill/>
          </a:ln>
          <a:effectLst/>
        </p:spPr>
        <p:txBody>
          <a:bodyPr vert="horz" wrap="square" lIns="91423" tIns="45712" rIns="91423" bIns="45712" numCol="1" anchor="b" anchorCtr="0" compatLnSpc="1">
            <a:prstTxWarp prst="textNoShape">
              <a:avLst/>
            </a:prstTxWarp>
          </a:bodyPr>
          <a:lstStyle>
            <a:lvl1pPr algn="r" defTabSz="914378">
              <a:defRPr sz="1200">
                <a:latin typeface="Arial" charset="0"/>
              </a:defRPr>
            </a:lvl1pPr>
          </a:lstStyle>
          <a:p>
            <a:pPr>
              <a:defRPr/>
            </a:pPr>
            <a:fld id="{5FC1A3E5-CB10-4D8D-9791-A0CCBB786053}" type="slidenum">
              <a:rPr lang="ru-RU" altLang="ru-RU"/>
              <a:pPr>
                <a:defRPr/>
              </a:pPr>
              <a:t>‹#›</a:t>
            </a:fld>
            <a:endParaRPr lang="ru-RU" altLang="ru-RU"/>
          </a:p>
        </p:txBody>
      </p:sp>
    </p:spTree>
    <p:extLst>
      <p:ext uri="{BB962C8B-B14F-4D97-AF65-F5344CB8AC3E}">
        <p14:creationId xmlns:p14="http://schemas.microsoft.com/office/powerpoint/2010/main" val="350651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2945976" cy="497220"/>
          </a:xfrm>
          <a:prstGeom prst="rect">
            <a:avLst/>
          </a:prstGeom>
          <a:noFill/>
          <a:ln>
            <a:noFill/>
          </a:ln>
          <a:effectLst/>
        </p:spPr>
        <p:txBody>
          <a:bodyPr vert="horz" wrap="square" lIns="91423" tIns="45712" rIns="91423" bIns="45712" numCol="1" anchor="t" anchorCtr="0" compatLnSpc="1">
            <a:prstTxWarp prst="textNoShape">
              <a:avLst/>
            </a:prstTxWarp>
          </a:bodyPr>
          <a:lstStyle>
            <a:lvl1pPr defTabSz="914378">
              <a:defRPr sz="1200">
                <a:latin typeface="Arial" charset="0"/>
              </a:defRPr>
            </a:lvl1pPr>
          </a:lstStyle>
          <a:p>
            <a:pPr>
              <a:defRPr/>
            </a:pPr>
            <a:endParaRPr lang="ru-RU" altLang="ru-RU"/>
          </a:p>
        </p:txBody>
      </p:sp>
      <p:sp>
        <p:nvSpPr>
          <p:cNvPr id="77827" name="Rectangle 3"/>
          <p:cNvSpPr>
            <a:spLocks noGrp="1" noChangeArrowheads="1"/>
          </p:cNvSpPr>
          <p:nvPr>
            <p:ph type="dt" idx="1"/>
          </p:nvPr>
        </p:nvSpPr>
        <p:spPr bwMode="auto">
          <a:xfrm>
            <a:off x="3850645" y="0"/>
            <a:ext cx="2945976" cy="497220"/>
          </a:xfrm>
          <a:prstGeom prst="rect">
            <a:avLst/>
          </a:prstGeom>
          <a:noFill/>
          <a:ln>
            <a:noFill/>
          </a:ln>
          <a:effectLst/>
        </p:spPr>
        <p:txBody>
          <a:bodyPr vert="horz" wrap="square" lIns="91423" tIns="45712" rIns="91423" bIns="45712" numCol="1" anchor="t" anchorCtr="0" compatLnSpc="1">
            <a:prstTxWarp prst="textNoShape">
              <a:avLst/>
            </a:prstTxWarp>
          </a:bodyPr>
          <a:lstStyle>
            <a:lvl1pPr algn="r" defTabSz="914378">
              <a:defRPr sz="1200">
                <a:latin typeface="Arial" charset="0"/>
              </a:defRPr>
            </a:lvl1pPr>
          </a:lstStyle>
          <a:p>
            <a:pPr>
              <a:defRPr/>
            </a:pPr>
            <a:endParaRPr lang="ru-RU" altLang="ru-RU"/>
          </a:p>
        </p:txBody>
      </p:sp>
      <p:sp>
        <p:nvSpPr>
          <p:cNvPr id="41988" name="Rectangle 4"/>
          <p:cNvSpPr>
            <a:spLocks noGrp="1" noRot="1" noChangeAspect="1" noChangeArrowheads="1" noTextEdit="1"/>
          </p:cNvSpPr>
          <p:nvPr>
            <p:ph type="sldImg" idx="2"/>
          </p:nvPr>
        </p:nvSpPr>
        <p:spPr bwMode="auto">
          <a:xfrm>
            <a:off x="915988" y="742950"/>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9" name="Rectangle 5"/>
          <p:cNvSpPr>
            <a:spLocks noGrp="1" noChangeArrowheads="1"/>
          </p:cNvSpPr>
          <p:nvPr>
            <p:ph type="body" sz="quarter" idx="3"/>
          </p:nvPr>
        </p:nvSpPr>
        <p:spPr bwMode="auto">
          <a:xfrm>
            <a:off x="679030" y="4716930"/>
            <a:ext cx="5439616" cy="4466099"/>
          </a:xfrm>
          <a:prstGeom prst="rect">
            <a:avLst/>
          </a:prstGeom>
          <a:noFill/>
          <a:ln>
            <a:noFill/>
          </a:ln>
          <a:effectLst/>
        </p:spPr>
        <p:txBody>
          <a:bodyPr vert="horz" wrap="square" lIns="91423" tIns="45712" rIns="91423" bIns="45712" numCol="1" anchor="t" anchorCtr="0" compatLnSpc="1">
            <a:prstTxWarp prst="textNoShape">
              <a:avLst/>
            </a:prstTxWarp>
          </a:bodyPr>
          <a:lstStyle/>
          <a:p>
            <a:pPr lvl="0"/>
            <a:r>
              <a:rPr lang="ru-RU" altLang="ru-RU" noProof="0"/>
              <a:t>Образец текста</a:t>
            </a:r>
          </a:p>
          <a:p>
            <a:pPr lvl="1"/>
            <a:r>
              <a:rPr lang="ru-RU" altLang="ru-RU" noProof="0"/>
              <a:t>Второй уровень</a:t>
            </a:r>
          </a:p>
          <a:p>
            <a:pPr lvl="2"/>
            <a:r>
              <a:rPr lang="ru-RU" altLang="ru-RU" noProof="0"/>
              <a:t>Третий уровень</a:t>
            </a:r>
          </a:p>
          <a:p>
            <a:pPr lvl="3"/>
            <a:r>
              <a:rPr lang="ru-RU" altLang="ru-RU" noProof="0"/>
              <a:t>Четвертый уровень</a:t>
            </a:r>
          </a:p>
          <a:p>
            <a:pPr lvl="4"/>
            <a:r>
              <a:rPr lang="ru-RU" altLang="ru-RU" noProof="0"/>
              <a:t>Пятый уровень</a:t>
            </a:r>
          </a:p>
        </p:txBody>
      </p:sp>
      <p:sp>
        <p:nvSpPr>
          <p:cNvPr id="77830" name="Rectangle 6"/>
          <p:cNvSpPr>
            <a:spLocks noGrp="1" noChangeArrowheads="1"/>
          </p:cNvSpPr>
          <p:nvPr>
            <p:ph type="ftr" sz="quarter" idx="4"/>
          </p:nvPr>
        </p:nvSpPr>
        <p:spPr bwMode="auto">
          <a:xfrm>
            <a:off x="0" y="9427199"/>
            <a:ext cx="2945976" cy="497220"/>
          </a:xfrm>
          <a:prstGeom prst="rect">
            <a:avLst/>
          </a:prstGeom>
          <a:noFill/>
          <a:ln>
            <a:noFill/>
          </a:ln>
          <a:effectLst/>
        </p:spPr>
        <p:txBody>
          <a:bodyPr vert="horz" wrap="square" lIns="91423" tIns="45712" rIns="91423" bIns="45712" numCol="1" anchor="b" anchorCtr="0" compatLnSpc="1">
            <a:prstTxWarp prst="textNoShape">
              <a:avLst/>
            </a:prstTxWarp>
          </a:bodyPr>
          <a:lstStyle>
            <a:lvl1pPr defTabSz="914378">
              <a:defRPr sz="1200">
                <a:latin typeface="Arial" charset="0"/>
              </a:defRPr>
            </a:lvl1pPr>
          </a:lstStyle>
          <a:p>
            <a:pPr>
              <a:defRPr/>
            </a:pPr>
            <a:endParaRPr lang="ru-RU" altLang="ru-RU"/>
          </a:p>
        </p:txBody>
      </p:sp>
      <p:sp>
        <p:nvSpPr>
          <p:cNvPr id="77831" name="Rectangle 7"/>
          <p:cNvSpPr>
            <a:spLocks noGrp="1" noChangeArrowheads="1"/>
          </p:cNvSpPr>
          <p:nvPr>
            <p:ph type="sldNum" sz="quarter" idx="5"/>
          </p:nvPr>
        </p:nvSpPr>
        <p:spPr bwMode="auto">
          <a:xfrm>
            <a:off x="3850645" y="9427199"/>
            <a:ext cx="2945976" cy="497220"/>
          </a:xfrm>
          <a:prstGeom prst="rect">
            <a:avLst/>
          </a:prstGeom>
          <a:noFill/>
          <a:ln>
            <a:noFill/>
          </a:ln>
          <a:effectLst/>
        </p:spPr>
        <p:txBody>
          <a:bodyPr vert="horz" wrap="square" lIns="91423" tIns="45712" rIns="91423" bIns="45712" numCol="1" anchor="b" anchorCtr="0" compatLnSpc="1">
            <a:prstTxWarp prst="textNoShape">
              <a:avLst/>
            </a:prstTxWarp>
          </a:bodyPr>
          <a:lstStyle>
            <a:lvl1pPr algn="r" defTabSz="914378">
              <a:defRPr sz="1200">
                <a:latin typeface="Arial" charset="0"/>
              </a:defRPr>
            </a:lvl1pPr>
          </a:lstStyle>
          <a:p>
            <a:pPr>
              <a:defRPr/>
            </a:pPr>
            <a:fld id="{D14F3A48-B2BD-46AB-A222-F12EE4623E16}" type="slidenum">
              <a:rPr lang="ru-RU" altLang="ru-RU"/>
              <a:pPr>
                <a:defRPr/>
              </a:pPr>
              <a:t>‹#›</a:t>
            </a:fld>
            <a:endParaRPr lang="ru-RU" altLang="ru-RU"/>
          </a:p>
        </p:txBody>
      </p:sp>
    </p:spTree>
    <p:extLst>
      <p:ext uri="{BB962C8B-B14F-4D97-AF65-F5344CB8AC3E}">
        <p14:creationId xmlns:p14="http://schemas.microsoft.com/office/powerpoint/2010/main" val="16629346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Институт динамики систем и теории управления имени В.М. Матросова СО РАН (ИДСТУ  СО РАН) (до 01.08.1997 г. – Иркутский вычислительный центр) создан 1 ноября 1980 г. с целью развития математических методов исследования и моделирования объектов различной природы, методов теории управления и внедрения новых информационных технологий в Восточно-Сибирском филиале СО АН СССР. </a:t>
            </a:r>
          </a:p>
          <a:p>
            <a:r>
              <a:rPr lang="ru-RU" dirty="0"/>
              <a:t>Институт был создан на базе  Отдела теории систем и кибернетики при Сибирском энергетическом институте СО АН СССР, организованного в июне 1975 г. с изначальной целью – формирование самостоятельного научно-исследовательского института с функциями вычислительного центра коллективного пользования. </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a:t>
            </a:fld>
            <a:endParaRPr lang="ru-RU" altLang="ru-RU"/>
          </a:p>
        </p:txBody>
      </p:sp>
    </p:spTree>
    <p:extLst>
      <p:ext uri="{BB962C8B-B14F-4D97-AF65-F5344CB8AC3E}">
        <p14:creationId xmlns:p14="http://schemas.microsoft.com/office/powerpoint/2010/main" val="428104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b="1" kern="1200" dirty="0">
                <a:solidFill>
                  <a:schemeClr val="accent2"/>
                </a:solidFill>
                <a:latin typeface="Arial" charset="0"/>
              </a:rPr>
              <a:t>Разработан новый  численный метод приближенного построения оптимального позиционного управления в трубке разрешимости нелинейной управляемой системы, основанный на применении метода динамического программирования и алгоритмах решения задач оптимального программного управления с фазовыми ограничениями. Реализованы алгоритмы численного построения трубки разрешимости как объединения множеств достижимости управляемой системы, соответствующих различным интервалам времени и получаемых путем решения серии задач оптимального управления. С применением предложенных алгоритмов произведены расчеты оптимальных вертикальных маневров самолета при возможных атаках ракетой «воздух-воздух» с задней полусферы на математических моделях, предложенных ФГУП </a:t>
            </a:r>
            <a:r>
              <a:rPr lang="ru-RU" sz="1200" b="1" kern="1200" dirty="0" err="1">
                <a:solidFill>
                  <a:schemeClr val="accent2"/>
                </a:solidFill>
                <a:latin typeface="Arial" charset="0"/>
              </a:rPr>
              <a:t>ГосНИИАС</a:t>
            </a:r>
            <a:r>
              <a:rPr lang="ru-RU" sz="1200" b="1" kern="1200" dirty="0">
                <a:solidFill>
                  <a:schemeClr val="accent2"/>
                </a:solidFill>
                <a:latin typeface="Arial" charset="0"/>
              </a:rPr>
              <a:t> (г. Москва) (</a:t>
            </a:r>
            <a:r>
              <a:rPr lang="ru-RU" sz="1200" dirty="0">
                <a:solidFill>
                  <a:schemeClr val="accent2">
                    <a:lumMod val="60000"/>
                    <a:lumOff val="40000"/>
                  </a:schemeClr>
                </a:solidFill>
              </a:rPr>
              <a:t>д.т.н. А.И. </a:t>
            </a:r>
            <a:r>
              <a:rPr lang="ru-RU" sz="1200" dirty="0" err="1">
                <a:solidFill>
                  <a:schemeClr val="accent2">
                    <a:lumMod val="60000"/>
                    <a:lumOff val="40000"/>
                  </a:schemeClr>
                </a:solidFill>
              </a:rPr>
              <a:t>Тятюшкин</a:t>
            </a:r>
            <a:r>
              <a:rPr lang="ru-RU" sz="1200" b="1" kern="1200" dirty="0">
                <a:solidFill>
                  <a:schemeClr val="accent2"/>
                </a:solidFill>
                <a:latin typeface="Arial" charset="0"/>
              </a:rPr>
              <a:t>)</a:t>
            </a:r>
            <a:endParaRPr lang="en-US" sz="1200" b="1" kern="1200" dirty="0">
              <a:solidFill>
                <a:schemeClr val="accent2"/>
              </a:solidFill>
              <a:latin typeface="Arial"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dirty="0"/>
              <a:t>Максимально возможная дальность пуска ракеты (</a:t>
            </a:r>
            <a:r>
              <a:rPr lang="ru-RU" sz="1200" dirty="0" err="1"/>
              <a:t>D</a:t>
            </a:r>
            <a:r>
              <a:rPr lang="ru-RU" sz="1200" baseline="-25000" dirty="0" err="1"/>
              <a:t>max</a:t>
            </a:r>
            <a:r>
              <a:rPr lang="ru-RU" sz="1200" dirty="0"/>
              <a:t>) самолетом-преследователем уменьшилась на 10% в результате противоракетного маневра преследуемого самолета с  приближенно-оптимальным управлением  u*(t). Здесь </a:t>
            </a:r>
            <a:r>
              <a:rPr lang="ru-RU" sz="1200" b="1" i="1" dirty="0">
                <a:sym typeface="Symbol"/>
              </a:rPr>
              <a:t></a:t>
            </a:r>
            <a:r>
              <a:rPr lang="ru-RU" sz="1200" dirty="0"/>
              <a:t>  характеризует плотность атмосферы (высоту полета),  t – время.</a:t>
            </a:r>
          </a:p>
          <a:p>
            <a:pPr marL="0" marR="0" indent="0" algn="l" defTabSz="914400" rtl="0" eaLnBrk="0" fontAlgn="base" latinLnBrk="0" hangingPunct="0">
              <a:lnSpc>
                <a:spcPct val="100000"/>
              </a:lnSpc>
              <a:spcBef>
                <a:spcPct val="30000"/>
              </a:spcBef>
              <a:spcAft>
                <a:spcPct val="0"/>
              </a:spcAft>
              <a:buClrTx/>
              <a:buSzTx/>
              <a:buFontTx/>
              <a:buNone/>
              <a:tabLst/>
              <a:defRPr/>
            </a:pPr>
            <a:endParaRPr lang="ru-RU" sz="1200" b="1" kern="1200" dirty="0">
              <a:solidFill>
                <a:schemeClr val="accent2"/>
              </a:solidFill>
              <a:latin typeface="Arial" charset="0"/>
            </a:endParaRP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12</a:t>
            </a:fld>
            <a:endParaRPr lang="ru-RU" altLang="ru-RU"/>
          </a:p>
        </p:txBody>
      </p:sp>
    </p:spTree>
    <p:extLst>
      <p:ext uri="{BB962C8B-B14F-4D97-AF65-F5344CB8AC3E}">
        <p14:creationId xmlns:p14="http://schemas.microsoft.com/office/powerpoint/2010/main" val="1392758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13</a:t>
            </a:fld>
            <a:endParaRPr lang="ru-RU" altLang="ru-RU"/>
          </a:p>
        </p:txBody>
      </p:sp>
    </p:spTree>
    <p:extLst>
      <p:ext uri="{BB962C8B-B14F-4D97-AF65-F5344CB8AC3E}">
        <p14:creationId xmlns:p14="http://schemas.microsoft.com/office/powerpoint/2010/main" val="622919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n-компонентной системы Власова-Максвелла, описывающей динамику плазмы в кинетическом приближении, получены стационарные решения и достаточные условия их устойчивости. Доказано существование точек бифуркации, в окрестностях которых появляются нетривиальные решения.</a:t>
            </a:r>
          </a:p>
          <a:p>
            <a:r>
              <a:rPr lang="ru-RU" dirty="0"/>
              <a:t>Исследована математическая модель баланса плотностей ограниченной плазмы в установках типа </a:t>
            </a:r>
            <a:r>
              <a:rPr lang="ru-RU" dirty="0" err="1"/>
              <a:t>токамак</a:t>
            </a:r>
            <a:r>
              <a:rPr lang="ru-RU" dirty="0"/>
              <a:t> </a:t>
            </a:r>
          </a:p>
          <a:p>
            <a:r>
              <a:rPr lang="ru-RU" dirty="0"/>
              <a:t>(д.ф.-м.н. Г.А. Рудых).</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14</a:t>
            </a:fld>
            <a:endParaRPr lang="ru-RU" altLang="ru-RU"/>
          </a:p>
        </p:txBody>
      </p:sp>
    </p:spTree>
    <p:extLst>
      <p:ext uri="{BB962C8B-B14F-4D97-AF65-F5344CB8AC3E}">
        <p14:creationId xmlns:p14="http://schemas.microsoft.com/office/powerpoint/2010/main" val="2202777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Разработаны приближенные методы решения задач оптимального управления:</a:t>
            </a:r>
          </a:p>
          <a:p>
            <a:r>
              <a:rPr lang="ru-RU" dirty="0"/>
              <a:t>сильного и слабого улучшения первого и второго порядка;</a:t>
            </a:r>
          </a:p>
          <a:p>
            <a:r>
              <a:rPr lang="ru-RU" dirty="0"/>
              <a:t>методы, основанные на локальных аппроксимациях множества достижимости;</a:t>
            </a:r>
          </a:p>
          <a:p>
            <a:r>
              <a:rPr lang="ru-RU" dirty="0"/>
              <a:t>методы поиска импульсно-оптимальных управлений.</a:t>
            </a:r>
          </a:p>
          <a:p>
            <a:r>
              <a:rPr lang="ru-RU" dirty="0"/>
              <a:t>Решены прикладные задачи:</a:t>
            </a:r>
          </a:p>
          <a:p>
            <a:r>
              <a:rPr lang="ru-RU" dirty="0"/>
              <a:t>траекторные задачи управления динамикой полета вертолетов;   </a:t>
            </a:r>
          </a:p>
          <a:p>
            <a:r>
              <a:rPr lang="ru-RU" dirty="0"/>
              <a:t>оптимального управления маневрирующим самолетом;</a:t>
            </a:r>
          </a:p>
          <a:p>
            <a:r>
              <a:rPr lang="ru-RU" dirty="0"/>
              <a:t>управления манипулятором промышленного робота; </a:t>
            </a:r>
          </a:p>
          <a:p>
            <a:r>
              <a:rPr lang="ru-RU" dirty="0"/>
              <a:t>оптимизации переходных режимов электро-энергетических сетей </a:t>
            </a:r>
          </a:p>
          <a:p>
            <a:r>
              <a:rPr lang="ru-RU" dirty="0"/>
              <a:t>(д.ф.-м.н. В.А. Батурин, д.т.н. А.Ю. Горнов, </a:t>
            </a:r>
            <a:br>
              <a:rPr lang="ru-RU" dirty="0"/>
            </a:br>
            <a:r>
              <a:rPr lang="ru-RU" dirty="0"/>
              <a:t>д.т.н. А.И. </a:t>
            </a:r>
            <a:r>
              <a:rPr lang="ru-RU" dirty="0" err="1"/>
              <a:t>Тятюшкин</a:t>
            </a:r>
            <a:r>
              <a:rPr lang="ru-RU" dirty="0"/>
              <a:t>).</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15</a:t>
            </a:fld>
            <a:endParaRPr lang="ru-RU" altLang="ru-RU"/>
          </a:p>
        </p:txBody>
      </p:sp>
    </p:spTree>
    <p:extLst>
      <p:ext uri="{BB962C8B-B14F-4D97-AF65-F5344CB8AC3E}">
        <p14:creationId xmlns:p14="http://schemas.microsoft.com/office/powerpoint/2010/main" val="830358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915988" y="742950"/>
            <a:ext cx="4965700" cy="3724275"/>
          </a:xfrm>
        </p:spPr>
      </p:sp>
      <p:sp>
        <p:nvSpPr>
          <p:cNvPr id="3" name="Заметки 2"/>
          <p:cNvSpPr>
            <a:spLocks noGrp="1"/>
          </p:cNvSpPr>
          <p:nvPr>
            <p:ph type="body" idx="1"/>
          </p:nvPr>
        </p:nvSpPr>
        <p:spPr/>
        <p:txBody>
          <a:bodyPr/>
          <a:lstStyle/>
          <a:p>
            <a:r>
              <a:rPr lang="ru-RU" dirty="0"/>
              <a:t>Совместно с Восточно-Сибирским научным центром экологии человека СО РАМН разработана и </a:t>
            </a:r>
            <a:r>
              <a:rPr lang="ru-RU" dirty="0" err="1"/>
              <a:t>программно</a:t>
            </a:r>
            <a:r>
              <a:rPr lang="ru-RU" dirty="0"/>
              <a:t> реализована медико-эколого-экономическая модель прогнозирования динамики показателей здоровья населения промышленного города. Модель учитывает сильные краткосрочные выбросы в атмосферу загрязняющих веществ.</a:t>
            </a:r>
          </a:p>
          <a:p>
            <a:r>
              <a:rPr lang="ru-RU" altLang="ru-RU" sz="1200" b="1" dirty="0">
                <a:solidFill>
                  <a:srgbClr val="000099"/>
                </a:solidFill>
              </a:rPr>
              <a:t>Программная система, основанная на модели, позволяет:</a:t>
            </a:r>
            <a:endParaRPr lang="ru-RU" altLang="ru-RU" sz="1200" b="1" dirty="0">
              <a:solidFill>
                <a:srgbClr val="000099"/>
              </a:solidFill>
              <a:cs typeface="Times New Roman" pitchFamily="18" charset="0"/>
            </a:endParaRPr>
          </a:p>
          <a:p>
            <a:pPr>
              <a:buClr>
                <a:schemeClr val="accent2"/>
              </a:buClr>
              <a:buFont typeface="Wingdings" pitchFamily="2" charset="2"/>
              <a:buChar char="Ø"/>
            </a:pPr>
            <a:r>
              <a:rPr lang="ru-RU" altLang="ru-RU" sz="1200" b="1" dirty="0">
                <a:solidFill>
                  <a:srgbClr val="000099"/>
                </a:solidFill>
              </a:rPr>
              <a:t> проводить идентификацию параметров модели;</a:t>
            </a:r>
          </a:p>
          <a:p>
            <a:pPr>
              <a:buClr>
                <a:schemeClr val="accent2"/>
              </a:buClr>
              <a:buFont typeface="Wingdings" pitchFamily="2" charset="2"/>
              <a:buChar char="Ø"/>
            </a:pPr>
            <a:r>
              <a:rPr lang="ru-RU" altLang="ru-RU" sz="1200" b="1" dirty="0">
                <a:solidFill>
                  <a:srgbClr val="000099"/>
                </a:solidFill>
              </a:rPr>
              <a:t> формировать сценарии развития и проводить  </a:t>
            </a:r>
          </a:p>
          <a:p>
            <a:pPr>
              <a:buClr>
                <a:schemeClr val="accent2"/>
              </a:buClr>
              <a:buFont typeface="Wingdings" pitchFamily="2" charset="2"/>
              <a:buNone/>
            </a:pPr>
            <a:r>
              <a:rPr lang="ru-RU" altLang="ru-RU" sz="1200" b="1" dirty="0">
                <a:solidFill>
                  <a:srgbClr val="000099"/>
                </a:solidFill>
              </a:rPr>
              <a:t>    численные эксперименты;</a:t>
            </a:r>
            <a:r>
              <a:rPr lang="ru-RU" altLang="ru-RU" sz="1200" b="1" dirty="0">
                <a:solidFill>
                  <a:srgbClr val="000099"/>
                </a:solidFill>
                <a:cs typeface="Times New Roman" pitchFamily="18" charset="0"/>
              </a:rPr>
              <a:t> </a:t>
            </a:r>
            <a:endParaRPr lang="ru-RU" altLang="ru-RU" sz="1200" b="1" dirty="0">
              <a:solidFill>
                <a:srgbClr val="000099"/>
              </a:solidFill>
            </a:endParaRPr>
          </a:p>
          <a:p>
            <a:pPr>
              <a:buClr>
                <a:schemeClr val="accent2"/>
              </a:buClr>
              <a:buFont typeface="Wingdings" pitchFamily="2" charset="2"/>
              <a:buChar char="Ø"/>
            </a:pPr>
            <a:r>
              <a:rPr lang="ru-RU" altLang="ru-RU" sz="1200" b="1" dirty="0">
                <a:solidFill>
                  <a:srgbClr val="000099"/>
                </a:solidFill>
              </a:rPr>
              <a:t> анализировать сценарии;</a:t>
            </a:r>
          </a:p>
          <a:p>
            <a:pPr>
              <a:buClr>
                <a:schemeClr val="accent2"/>
              </a:buClr>
              <a:buFont typeface="Wingdings" pitchFamily="2" charset="2"/>
              <a:buChar char="Ø"/>
            </a:pPr>
            <a:r>
              <a:rPr lang="ru-RU" altLang="ru-RU" sz="1200" b="1" dirty="0">
                <a:solidFill>
                  <a:srgbClr val="000099"/>
                </a:solidFill>
              </a:rPr>
              <a:t> определять экономический ущерб.</a:t>
            </a:r>
            <a:endParaRPr lang="ru-RU" altLang="ru-RU" sz="1200" b="1" dirty="0">
              <a:solidFill>
                <a:srgbClr val="000099"/>
              </a:solidFill>
              <a:cs typeface="Times New Roman" pitchFamily="18" charset="0"/>
            </a:endParaRPr>
          </a:p>
          <a:p>
            <a:endParaRPr lang="ru-RU" dirty="0"/>
          </a:p>
        </p:txBody>
      </p:sp>
      <p:sp>
        <p:nvSpPr>
          <p:cNvPr id="4" name="Номер слайда 3"/>
          <p:cNvSpPr>
            <a:spLocks noGrp="1"/>
          </p:cNvSpPr>
          <p:nvPr>
            <p:ph type="sldNum" sz="quarter" idx="10"/>
          </p:nvPr>
        </p:nvSpPr>
        <p:spPr/>
        <p:txBody>
          <a:bodyPr/>
          <a:lstStyle/>
          <a:p>
            <a:fld id="{2CE1A77C-949E-4507-9CC6-79FBE2C866B8}" type="slidenum">
              <a:rPr lang="ru-RU" altLang="ru-RU" smtClean="0"/>
              <a:pPr/>
              <a:t>16</a:t>
            </a:fld>
            <a:endParaRPr lang="ru-RU" altLang="ru-RU"/>
          </a:p>
        </p:txBody>
      </p:sp>
    </p:spTree>
    <p:extLst>
      <p:ext uri="{BB962C8B-B14F-4D97-AF65-F5344CB8AC3E}">
        <p14:creationId xmlns:p14="http://schemas.microsoft.com/office/powerpoint/2010/main" val="3853701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Направления исследований</a:t>
            </a:r>
          </a:p>
          <a:p>
            <a:r>
              <a:rPr lang="ru-RU" dirty="0"/>
              <a:t>Качественная теория управляемых динамических систем:</a:t>
            </a:r>
          </a:p>
          <a:p>
            <a:r>
              <a:rPr lang="ru-RU" dirty="0"/>
              <a:t>	Проблемы существования решения, </a:t>
            </a:r>
          </a:p>
          <a:p>
            <a:r>
              <a:rPr lang="ru-RU" dirty="0"/>
              <a:t>	Вариационная устойчивость, </a:t>
            </a:r>
            <a:br>
              <a:rPr lang="ru-RU" dirty="0"/>
            </a:br>
            <a:r>
              <a:rPr lang="ru-RU" dirty="0"/>
              <a:t>Множества достижимости (внутренние и внешние оценки, асимптотическая динамика), </a:t>
            </a:r>
            <a:br>
              <a:rPr lang="ru-RU" dirty="0"/>
            </a:br>
            <a:r>
              <a:rPr lang="ru-RU" dirty="0"/>
              <a:t>Инвариантность (необходимые и достаточные условия)</a:t>
            </a:r>
          </a:p>
          <a:p>
            <a:r>
              <a:rPr lang="ru-RU" dirty="0"/>
              <a:t>Оптимальное управление:</a:t>
            </a:r>
          </a:p>
          <a:p>
            <a:r>
              <a:rPr lang="ru-RU" dirty="0"/>
              <a:t>	Релаксация (расширение) задач оптимального управления, </a:t>
            </a:r>
            <a:br>
              <a:rPr lang="ru-RU" dirty="0"/>
            </a:br>
            <a:r>
              <a:rPr lang="ru-RU" dirty="0"/>
              <a:t>Необходимые и достаточные условия оптимальности, </a:t>
            </a:r>
            <a:br>
              <a:rPr lang="ru-RU" dirty="0"/>
            </a:br>
            <a:r>
              <a:rPr lang="ru-RU" dirty="0"/>
              <a:t>Численные методы</a:t>
            </a:r>
          </a:p>
          <a:p>
            <a:r>
              <a:rPr lang="ru-RU" dirty="0"/>
              <a:t>Классы задач</a:t>
            </a:r>
          </a:p>
          <a:p>
            <a:r>
              <a:rPr lang="ru-RU" dirty="0"/>
              <a:t>Управление в системах обыкновенных дифференциальных уравнений и уравнений в частных производных </a:t>
            </a:r>
          </a:p>
          <a:p>
            <a:r>
              <a:rPr lang="ru-RU" dirty="0"/>
              <a:t>Управление импульсными и гибридными динамическими системами (системами с разрывными траекториями)</a:t>
            </a:r>
          </a:p>
          <a:p>
            <a:r>
              <a:rPr lang="ru-RU" dirty="0"/>
              <a:t>Методы</a:t>
            </a:r>
          </a:p>
          <a:p>
            <a:r>
              <a:rPr lang="ru-RU" dirty="0"/>
              <a:t>Принцип сравнения в теории систем</a:t>
            </a:r>
          </a:p>
          <a:p>
            <a:r>
              <a:rPr lang="ru-RU" dirty="0"/>
              <a:t>Неравенства и уравнения Гамильтона-Якоби: Каноническая теория оптимальности, метод модифицированных </a:t>
            </a:r>
            <a:r>
              <a:rPr lang="ru-RU" dirty="0" err="1"/>
              <a:t>лагранжианов</a:t>
            </a:r>
            <a:endParaRPr lang="ru-RU" dirty="0"/>
          </a:p>
          <a:p>
            <a:r>
              <a:rPr lang="ru-RU" dirty="0"/>
              <a:t>Конструктивное расширение вырожденных задач управления (преобразование Гурмана-Келли, преобразование </a:t>
            </a:r>
            <a:r>
              <a:rPr lang="ru-RU" dirty="0" err="1"/>
              <a:t>Гоха</a:t>
            </a:r>
            <a:r>
              <a:rPr lang="ru-RU" dirty="0"/>
              <a:t>, замена времени)</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18</a:t>
            </a:fld>
            <a:endParaRPr lang="ru-RU" altLang="ru-RU"/>
          </a:p>
        </p:txBody>
      </p:sp>
    </p:spTree>
    <p:extLst>
      <p:ext uri="{BB962C8B-B14F-4D97-AF65-F5344CB8AC3E}">
        <p14:creationId xmlns:p14="http://schemas.microsoft.com/office/powerpoint/2010/main" val="3555223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355600" indent="-355600">
              <a:lnSpc>
                <a:spcPct val="80000"/>
              </a:lnSpc>
              <a:buFontTx/>
              <a:buAutoNum type="arabicPeriod"/>
            </a:pPr>
            <a:r>
              <a:rPr lang="ru-RU" altLang="ru-RU" sz="1200" b="1" kern="1200" dirty="0">
                <a:solidFill>
                  <a:schemeClr val="accent2"/>
                </a:solidFill>
              </a:rPr>
              <a:t>Позиционные необходимые условия оптимальности для обыкновенных и негладких задач управления, усиливающие классический и негладкий принципы максимума. Нестандартная двойственность для невыпуклых линейных и квадратичных по состоянию задач оптимального управления.</a:t>
            </a:r>
            <a:endParaRPr lang="en-US" altLang="ru-RU" sz="1200" b="1" kern="1200" dirty="0">
              <a:solidFill>
                <a:schemeClr val="accent2"/>
              </a:solidFill>
            </a:endParaRPr>
          </a:p>
          <a:p>
            <a:pPr marL="355600" indent="-355600">
              <a:lnSpc>
                <a:spcPct val="80000"/>
              </a:lnSpc>
              <a:buFontTx/>
              <a:buAutoNum type="arabicPeriod"/>
            </a:pPr>
            <a:r>
              <a:rPr lang="ru-RU" altLang="ru-RU" sz="1200" b="1" kern="1200" dirty="0">
                <a:solidFill>
                  <a:schemeClr val="accent2"/>
                </a:solidFill>
              </a:rPr>
              <a:t>Импульсное расширение вырожденных задач оптимального управления (конструктивное расширение систем обыкновенных дифференциальных уравнений с траекториями неограниченной вариации и полулинейных гиперболических уравнений в частных производных, основанное на преобразовании </a:t>
            </a:r>
            <a:r>
              <a:rPr lang="ru-RU" altLang="ru-RU" sz="1200" b="1" kern="1200" dirty="0" err="1">
                <a:solidFill>
                  <a:schemeClr val="accent2"/>
                </a:solidFill>
              </a:rPr>
              <a:t>Гоха</a:t>
            </a:r>
            <a:r>
              <a:rPr lang="en-US" altLang="ru-RU" sz="1200" b="1" kern="1200" dirty="0">
                <a:solidFill>
                  <a:schemeClr val="accent2"/>
                </a:solidFill>
              </a:rPr>
              <a:t>;</a:t>
            </a:r>
            <a:r>
              <a:rPr lang="ru-RU" altLang="ru-RU" sz="1200" b="1" kern="1200" dirty="0">
                <a:solidFill>
                  <a:schemeClr val="accent2"/>
                </a:solidFill>
              </a:rPr>
              <a:t> представление динамических систем с полиномиальными импульсами с помощью дифференциальных уравнений с мерами</a:t>
            </a:r>
            <a:r>
              <a:rPr lang="en-US" altLang="ru-RU" sz="1200" b="1" kern="1200" dirty="0">
                <a:solidFill>
                  <a:schemeClr val="accent2"/>
                </a:solidFill>
              </a:rPr>
              <a:t>).</a:t>
            </a:r>
          </a:p>
          <a:p>
            <a:pPr marL="355600" indent="-355600">
              <a:lnSpc>
                <a:spcPct val="80000"/>
              </a:lnSpc>
              <a:buFontTx/>
              <a:buAutoNum type="arabicPeriod"/>
            </a:pPr>
            <a:r>
              <a:rPr lang="ru-RU" altLang="ru-RU" sz="1200" b="1" kern="1200" dirty="0">
                <a:solidFill>
                  <a:schemeClr val="accent2"/>
                </a:solidFill>
              </a:rPr>
              <a:t>Необходимые и достаточные условия оптимальности для обыкновенных, дискретных, импульсных и гибридных задач управления с различными типами ограничений (фазовые, промежуточные, ограничения на односторонние пределы траекторий в точках разрыва</a:t>
            </a:r>
            <a:r>
              <a:rPr lang="en-US" altLang="ru-RU" sz="1200" b="1" kern="1200" dirty="0">
                <a:solidFill>
                  <a:schemeClr val="accent2"/>
                </a:solidFill>
              </a:rPr>
              <a:t>)</a:t>
            </a:r>
            <a:r>
              <a:rPr lang="ru-RU" altLang="ru-RU" sz="1200" b="1" kern="1200" dirty="0">
                <a:solidFill>
                  <a:schemeClr val="accent2"/>
                </a:solidFill>
              </a:rPr>
              <a:t>, в том числе, использующие множества супер- и </a:t>
            </a:r>
            <a:r>
              <a:rPr lang="ru-RU" altLang="ru-RU" sz="1200" b="1" kern="1200" dirty="0" err="1">
                <a:solidFill>
                  <a:schemeClr val="accent2"/>
                </a:solidFill>
              </a:rPr>
              <a:t>субрешений</a:t>
            </a:r>
            <a:r>
              <a:rPr lang="ru-RU" altLang="ru-RU" sz="1200" b="1" kern="1200" dirty="0">
                <a:solidFill>
                  <a:schemeClr val="accent2"/>
                </a:solidFill>
              </a:rPr>
              <a:t> уравнения Гамильтона-Якоби.</a:t>
            </a:r>
            <a:endParaRPr lang="en-US" altLang="ru-RU" sz="1200" b="1" kern="1200" dirty="0">
              <a:solidFill>
                <a:schemeClr val="accent2"/>
              </a:solidFill>
            </a:endParaRPr>
          </a:p>
          <a:p>
            <a:pPr marL="355600" indent="-355600">
              <a:lnSpc>
                <a:spcPct val="80000"/>
              </a:lnSpc>
              <a:buFontTx/>
              <a:buAutoNum type="arabicPeriod"/>
            </a:pPr>
            <a:r>
              <a:rPr lang="ru-RU" altLang="ru-RU" sz="1200" b="1" kern="1200" dirty="0">
                <a:solidFill>
                  <a:schemeClr val="accent2"/>
                </a:solidFill>
              </a:rPr>
              <a:t>Необходимые условия оптимальности в управляемых системах с неопределенными начальными условиями </a:t>
            </a:r>
            <a:r>
              <a:rPr lang="en-US" altLang="ru-RU" sz="1200" b="1" kern="1200" dirty="0">
                <a:solidFill>
                  <a:schemeClr val="accent2"/>
                </a:solidFill>
              </a:rPr>
              <a:t>(</a:t>
            </a:r>
            <a:r>
              <a:rPr lang="ru-RU" altLang="ru-RU" sz="1200" b="1" kern="1200" dirty="0">
                <a:solidFill>
                  <a:schemeClr val="accent2"/>
                </a:solidFill>
              </a:rPr>
              <a:t>управление уравнением неразрывности)</a:t>
            </a:r>
            <a:r>
              <a:rPr lang="en-US" altLang="ru-RU" sz="1200" b="1" kern="1200" dirty="0">
                <a:solidFill>
                  <a:schemeClr val="accent2"/>
                </a:solidFill>
              </a:rPr>
              <a:t>.</a:t>
            </a:r>
            <a:endParaRPr lang="ru-RU" altLang="ru-RU" sz="1200" b="1" kern="1200" dirty="0">
              <a:solidFill>
                <a:schemeClr val="accent2"/>
              </a:solidFill>
            </a:endParaRPr>
          </a:p>
          <a:p>
            <a:pPr marL="355600" indent="-355600">
              <a:lnSpc>
                <a:spcPct val="80000"/>
              </a:lnSpc>
              <a:buFontTx/>
              <a:buAutoNum type="arabicPeriod"/>
            </a:pPr>
            <a:r>
              <a:rPr lang="ru-RU" altLang="ru-RU" sz="1200" b="1" kern="1200" dirty="0">
                <a:solidFill>
                  <a:schemeClr val="accent2"/>
                </a:solidFill>
              </a:rPr>
              <a:t>Монотонность функций типа Ляпунова и инвариантность для задач управления импульсными системами: определения, критерии, приложения</a:t>
            </a:r>
            <a:r>
              <a:rPr lang="en-US" altLang="ru-RU" sz="1200" b="1" kern="1200" dirty="0">
                <a:solidFill>
                  <a:schemeClr val="accent2"/>
                </a:solidFill>
              </a:rPr>
              <a:t>.</a:t>
            </a:r>
            <a:endParaRPr lang="ru-RU" altLang="ru-RU" sz="1200" b="1" kern="1200" dirty="0">
              <a:solidFill>
                <a:schemeClr val="accent2"/>
              </a:solidFill>
            </a:endParaRPr>
          </a:p>
          <a:p>
            <a:pPr marL="355600" indent="-355600">
              <a:lnSpc>
                <a:spcPct val="80000"/>
              </a:lnSpc>
              <a:buFontTx/>
              <a:buAutoNum type="arabicPeriod"/>
            </a:pPr>
            <a:r>
              <a:rPr lang="ru-RU" altLang="ru-RU" sz="1200" b="1" kern="1200" dirty="0">
                <a:solidFill>
                  <a:schemeClr val="accent2"/>
                </a:solidFill>
              </a:rPr>
              <a:t>Асимптотика множеств достижимости обыкновенных и импульсных управляемых систем</a:t>
            </a:r>
            <a:r>
              <a:rPr lang="en-US" altLang="ru-RU" sz="1200" b="1" kern="1200" dirty="0">
                <a:solidFill>
                  <a:schemeClr val="accent2"/>
                </a:solidFill>
              </a:rPr>
              <a:t>.</a:t>
            </a:r>
          </a:p>
          <a:p>
            <a:pPr marL="355600" indent="-355600">
              <a:lnSpc>
                <a:spcPct val="80000"/>
              </a:lnSpc>
              <a:buFontTx/>
              <a:buAutoNum type="arabicPeriod"/>
            </a:pPr>
            <a:r>
              <a:rPr lang="ru-RU" altLang="ru-RU" sz="1200" b="1" kern="1200" dirty="0">
                <a:solidFill>
                  <a:schemeClr val="accent2"/>
                </a:solidFill>
              </a:rPr>
              <a:t>Численные методы для обыкновенных и импульсных задач оптимального управления на основе </a:t>
            </a:r>
            <a:r>
              <a:rPr lang="ru-RU" altLang="ru-RU" sz="1200" b="1" kern="1200" dirty="0" err="1">
                <a:solidFill>
                  <a:schemeClr val="accent2"/>
                </a:solidFill>
              </a:rPr>
              <a:t>понтрягинских</a:t>
            </a:r>
            <a:r>
              <a:rPr lang="ru-RU" altLang="ru-RU" sz="1200" b="1" kern="1200" dirty="0">
                <a:solidFill>
                  <a:schemeClr val="accent2"/>
                </a:solidFill>
              </a:rPr>
              <a:t> и позиционных вариациях управления</a:t>
            </a:r>
            <a:r>
              <a:rPr lang="en-US" altLang="ru-RU" sz="1400" dirty="0"/>
              <a:t>.</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19</a:t>
            </a:fld>
            <a:endParaRPr lang="ru-RU" altLang="ru-RU"/>
          </a:p>
        </p:txBody>
      </p:sp>
    </p:spTree>
    <p:extLst>
      <p:ext uri="{BB962C8B-B14F-4D97-AF65-F5344CB8AC3E}">
        <p14:creationId xmlns:p14="http://schemas.microsoft.com/office/powerpoint/2010/main" val="1380848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lgn="ctr"/>
            <a:r>
              <a:rPr lang="ru-RU" sz="1600" b="1" dirty="0">
                <a:solidFill>
                  <a:srgbClr val="CC0000"/>
                </a:solidFill>
              </a:rPr>
              <a:t>Оптимальное управление пучками траекторий</a:t>
            </a:r>
          </a:p>
          <a:p>
            <a:pPr algn="just"/>
            <a:r>
              <a:rPr lang="ru-RU" sz="1000" b="1" kern="1200" dirty="0">
                <a:solidFill>
                  <a:schemeClr val="accent2"/>
                </a:solidFill>
                <a:latin typeface="Arial" charset="0"/>
                <a:ea typeface="+mn-ea"/>
                <a:cs typeface="+mn-cs"/>
              </a:rPr>
              <a:t>Для оптимального управления пучками траекторий и двойственной к ней задаче оптимального переноса массы управляемой динамической системой найдены условия существования оптимальных решений как в классе обычных (измеримых ограниченных) управлений, так и в классе обобщённых управлений (мер Янга). Исследованные задачи возникают при изучении движения заряженных частиц в ускорителе, в ряде биологических и  экологических моделей.</a:t>
            </a:r>
            <a:r>
              <a:rPr lang="ru-RU" sz="1100" dirty="0">
                <a:solidFill>
                  <a:srgbClr val="000099"/>
                </a:solidFill>
              </a:rPr>
              <a:t> </a:t>
            </a:r>
            <a:r>
              <a:rPr lang="ru-RU" sz="1050" dirty="0">
                <a:solidFill>
                  <a:schemeClr val="accent2">
                    <a:lumMod val="60000"/>
                    <a:lumOff val="40000"/>
                  </a:schemeClr>
                </a:solidFill>
              </a:rPr>
              <a:t>(</a:t>
            </a:r>
            <a:r>
              <a:rPr lang="ru-RU" sz="1050" i="1" dirty="0">
                <a:solidFill>
                  <a:schemeClr val="accent2">
                    <a:lumMod val="60000"/>
                    <a:lumOff val="40000"/>
                  </a:schemeClr>
                </a:solidFill>
              </a:rPr>
              <a:t>к.ф.-м.н. Н.И. Погодаев</a:t>
            </a:r>
            <a:r>
              <a:rPr lang="ru-RU" sz="1050" dirty="0">
                <a:solidFill>
                  <a:schemeClr val="accent2">
                    <a:lumMod val="60000"/>
                    <a:lumOff val="40000"/>
                  </a:schemeClr>
                </a:solidFill>
              </a:rPr>
              <a:t>)</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21</a:t>
            </a:fld>
            <a:endParaRPr lang="ru-RU" altLang="ru-RU"/>
          </a:p>
        </p:txBody>
      </p:sp>
    </p:spTree>
    <p:extLst>
      <p:ext uri="{BB962C8B-B14F-4D97-AF65-F5344CB8AC3E}">
        <p14:creationId xmlns:p14="http://schemas.microsoft.com/office/powerpoint/2010/main" val="1389807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Задача оптимального управления с </a:t>
            </a:r>
            <a:r>
              <a:rPr lang="ru-RU" dirty="0" err="1"/>
              <a:t>параллелепипедными</a:t>
            </a:r>
            <a:r>
              <a:rPr lang="ru-RU" dirty="0"/>
              <a:t> ограничениями</a:t>
            </a:r>
          </a:p>
          <a:p>
            <a:r>
              <a:rPr lang="ru-RU" dirty="0"/>
              <a:t>Управляемый процесс описывается системой обыкновенных дифференциальных уравнений </a:t>
            </a:r>
          </a:p>
          <a:p>
            <a:r>
              <a:rPr lang="ru-RU" dirty="0"/>
              <a:t>Задано начальное состояние и интервал времени </a:t>
            </a:r>
          </a:p>
          <a:p>
            <a:r>
              <a:rPr lang="ru-RU" dirty="0"/>
              <a:t>Управление удовлетворяет </a:t>
            </a:r>
            <a:r>
              <a:rPr lang="ru-RU" dirty="0" err="1"/>
              <a:t>параллелепипедным</a:t>
            </a:r>
            <a:r>
              <a:rPr lang="ru-RU" dirty="0"/>
              <a:t> ограничениям </a:t>
            </a:r>
          </a:p>
          <a:p>
            <a:r>
              <a:rPr lang="ru-RU" dirty="0"/>
              <a:t>Для решения задачи необходимо минимизировать терминальный функционал </a:t>
            </a:r>
          </a:p>
          <a:p>
            <a:r>
              <a:rPr lang="ru-RU" dirty="0"/>
              <a:t>Области приложения</a:t>
            </a:r>
          </a:p>
          <a:p>
            <a:r>
              <a:rPr lang="ru-RU" dirty="0"/>
              <a:t>Динамика полета, механика, </a:t>
            </a:r>
            <a:r>
              <a:rPr lang="ru-RU" dirty="0" err="1"/>
              <a:t>космонавигация</a:t>
            </a:r>
            <a:r>
              <a:rPr lang="ru-RU" dirty="0"/>
              <a:t>,  робототехника, электроэнергетика, экономика, экология, география, медицина, </a:t>
            </a:r>
            <a:r>
              <a:rPr lang="ru-RU" dirty="0" err="1"/>
              <a:t>нанофизика</a:t>
            </a:r>
            <a:r>
              <a:rPr lang="ru-RU" dirty="0"/>
              <a:t>,...</a:t>
            </a:r>
          </a:p>
          <a:p>
            <a:r>
              <a:rPr lang="ru-RU" dirty="0"/>
              <a:t>ПРОГРАММНЫЕ КОМПЛЕКСЫ:</a:t>
            </a:r>
            <a:br>
              <a:rPr lang="ru-RU" dirty="0"/>
            </a:br>
            <a:r>
              <a:rPr lang="en-US" dirty="0"/>
              <a:t>OPTCON (</a:t>
            </a:r>
            <a:r>
              <a:rPr lang="en-US" dirty="0" err="1"/>
              <a:t>OPTimal</a:t>
            </a:r>
            <a:r>
              <a:rPr lang="en-US" dirty="0"/>
              <a:t> </a:t>
            </a:r>
            <a:r>
              <a:rPr lang="en-US" dirty="0" err="1"/>
              <a:t>CONtrol</a:t>
            </a:r>
            <a:r>
              <a:rPr lang="en-US" dirty="0"/>
              <a:t>)</a:t>
            </a:r>
          </a:p>
          <a:p>
            <a:r>
              <a:rPr lang="en-US" dirty="0"/>
              <a:t>MAPR (1980-1986, mainframes BESM-6)</a:t>
            </a:r>
          </a:p>
          <a:p>
            <a:r>
              <a:rPr lang="en-US" dirty="0"/>
              <a:t>KONUS (1986-1990, mainframes ES)</a:t>
            </a:r>
          </a:p>
          <a:p>
            <a:r>
              <a:rPr lang="en-US" dirty="0"/>
              <a:t>OPTCON-I (1989-2001, MS-DOS)</a:t>
            </a:r>
          </a:p>
          <a:p>
            <a:r>
              <a:rPr lang="en-US" dirty="0"/>
              <a:t>OPTCON-II (2002-2003, Internet Server)</a:t>
            </a:r>
          </a:p>
          <a:p>
            <a:r>
              <a:rPr lang="en-US" dirty="0"/>
              <a:t>OPTCON-III (2004-2009, Windows 95/98/2000/XP/VISTA/LINUX)</a:t>
            </a:r>
          </a:p>
          <a:p>
            <a:r>
              <a:rPr lang="en-US" dirty="0"/>
              <a:t>OPTCON-IV (2010, Windows/LINUX)</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22</a:t>
            </a:fld>
            <a:endParaRPr lang="ru-RU" altLang="ru-RU"/>
          </a:p>
        </p:txBody>
      </p:sp>
    </p:spTree>
    <p:extLst>
      <p:ext uri="{BB962C8B-B14F-4D97-AF65-F5344CB8AC3E}">
        <p14:creationId xmlns:p14="http://schemas.microsoft.com/office/powerpoint/2010/main" val="2863603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Новые методы поиска решений в задачах равновесного и иерархического программирования и оптимального управления </a:t>
            </a:r>
            <a:endParaRPr lang="en-US" dirty="0"/>
          </a:p>
          <a:p>
            <a:r>
              <a:rPr lang="ru-RU" dirty="0"/>
              <a:t>Построена теория глобального поиска для решения равновесных, иерархических и динамических задач. Для невыпуклых задач с функциями, представимыми в виде разности двух выпуклых функций, предложены и обоснованы специальные стратегии глобального поиска. Эти стратегии являются новым, оригинальным и достаточно эффективным аппаратом поиска глобальных решений в задачах математического программирования, где может существовать много локальных решений, достаточно далеких от глобального оптимума. </a:t>
            </a:r>
          </a:p>
          <a:p>
            <a:r>
              <a:rPr lang="ru-RU" dirty="0"/>
              <a:t>(А.С. </a:t>
            </a:r>
            <a:r>
              <a:rPr lang="ru-RU" dirty="0" err="1"/>
              <a:t>Стрекаловский</a:t>
            </a:r>
            <a:endParaRPr lang="en-US" dirty="0"/>
          </a:p>
          <a:p>
            <a:pPr algn="just">
              <a:buFont typeface="Wingdings 3"/>
              <a:buNone/>
            </a:pPr>
            <a:r>
              <a:rPr lang="ru-RU" sz="1200" b="1" dirty="0">
                <a:solidFill>
                  <a:schemeClr val="accent2"/>
                </a:solidFill>
              </a:rPr>
              <a:t>Подход был апробирован на широком поле невыпуклых задач:</a:t>
            </a:r>
          </a:p>
          <a:p>
            <a:pPr marL="177800" indent="-177800" algn="just">
              <a:buFont typeface="Wingdings" panose="05000000000000000000" pitchFamily="2" charset="2"/>
              <a:buChar char="§"/>
            </a:pPr>
            <a:r>
              <a:rPr lang="ru-RU" sz="1200" b="1" dirty="0">
                <a:solidFill>
                  <a:schemeClr val="accent2"/>
                </a:solidFill>
              </a:rPr>
              <a:t>поиск равновесий в конфликтных ситуациях (задачи теории игр);</a:t>
            </a:r>
          </a:p>
          <a:p>
            <a:pPr marL="177800" indent="-177800" algn="just">
              <a:buFont typeface="Wingdings" panose="05000000000000000000" pitchFamily="2" charset="2"/>
              <a:buChar char="§"/>
            </a:pPr>
            <a:r>
              <a:rPr lang="ru-RU" sz="1200" b="1" dirty="0">
                <a:solidFill>
                  <a:schemeClr val="accent2"/>
                </a:solidFill>
              </a:rPr>
              <a:t>иерархические (двухуровневые) задачи;</a:t>
            </a:r>
          </a:p>
          <a:p>
            <a:pPr marL="177800" indent="-177800" algn="just">
              <a:buFont typeface="Wingdings" panose="05000000000000000000" pitchFamily="2" charset="2"/>
              <a:buChar char="§"/>
            </a:pPr>
            <a:r>
              <a:rPr lang="ru-RU" sz="1200" b="1" dirty="0">
                <a:solidFill>
                  <a:schemeClr val="accent2"/>
                </a:solidFill>
              </a:rPr>
              <a:t>задачи оптимального управления.</a:t>
            </a:r>
          </a:p>
          <a:p>
            <a:pPr algn="just">
              <a:buFont typeface="Wingdings 3"/>
              <a:buNone/>
            </a:pPr>
            <a:r>
              <a:rPr lang="ru-RU" sz="1200" b="1" dirty="0">
                <a:solidFill>
                  <a:schemeClr val="accent2"/>
                </a:solidFill>
              </a:rPr>
              <a:t>Исследования данных задач мотивированы реальными практическими приложениями в экономике, политологии, информатике, биологии, инженерном деле, на транспорте и т.д.</a:t>
            </a:r>
          </a:p>
          <a:p>
            <a:r>
              <a:rPr lang="ru-RU" dirty="0"/>
              <a:t>, А.В. Орлов, М.В. </a:t>
            </a:r>
            <a:r>
              <a:rPr lang="ru-RU" dirty="0" err="1"/>
              <a:t>Янулевич</a:t>
            </a:r>
            <a:r>
              <a:rPr lang="ru-RU" dirty="0"/>
              <a:t>)</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23</a:t>
            </a:fld>
            <a:endParaRPr lang="ru-RU" altLang="ru-RU"/>
          </a:p>
        </p:txBody>
      </p:sp>
    </p:spTree>
    <p:extLst>
      <p:ext uri="{BB962C8B-B14F-4D97-AF65-F5344CB8AC3E}">
        <p14:creationId xmlns:p14="http://schemas.microsoft.com/office/powerpoint/2010/main" val="753736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ОСНОВНЫЕ НАУЧНЫЕ НАПРАВЛЕНИЯ:</a:t>
            </a:r>
          </a:p>
          <a:p>
            <a:r>
              <a:rPr lang="ru-RU" dirty="0"/>
              <a:t>теория и методы исследования эволюционных уравнений и динамических систем с приложениями;</a:t>
            </a:r>
          </a:p>
          <a:p>
            <a:r>
              <a:rPr lang="ru-RU" dirty="0"/>
              <a:t>качественная теория и методы управления с приложениями</a:t>
            </a:r>
          </a:p>
          <a:p>
            <a:r>
              <a:rPr lang="ru-RU" dirty="0"/>
              <a:t>методы математической физики в задачах теории поля, газовой и плазменной динамики;</a:t>
            </a:r>
          </a:p>
          <a:p>
            <a:r>
              <a:rPr lang="ru-RU" dirty="0"/>
              <a:t>теория, алгоритмы и вычислительные технологии решения задач оптимизации и исследования операций;</a:t>
            </a:r>
          </a:p>
          <a:p>
            <a:r>
              <a:rPr lang="ru-RU" dirty="0"/>
              <a:t>теоретические основы и технологии организации распределённых и высокопроизводительных вычислительных систем;</a:t>
            </a:r>
          </a:p>
          <a:p>
            <a:r>
              <a:rPr lang="ru-RU" dirty="0"/>
              <a:t>теоретические основы и технологии организации информационно-телекоммуникационных структур;</a:t>
            </a:r>
          </a:p>
          <a:p>
            <a:r>
              <a:rPr lang="ru-RU" dirty="0"/>
              <a:t>методы, технологии и сервисы формирования информационно-аналитических , геоинформационных, вычислительных и программно-аппаратных систем в различных предметных областях.</a:t>
            </a:r>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3</a:t>
            </a:fld>
            <a:endParaRPr lang="ru-RU" altLang="ru-RU"/>
          </a:p>
        </p:txBody>
      </p:sp>
    </p:spTree>
    <p:extLst>
      <p:ext uri="{BB962C8B-B14F-4D97-AF65-F5344CB8AC3E}">
        <p14:creationId xmlns:p14="http://schemas.microsoft.com/office/powerpoint/2010/main" val="2317419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b="1" kern="1200" dirty="0">
                <a:solidFill>
                  <a:schemeClr val="accent2"/>
                </a:solidFill>
                <a:latin typeface="Arial" charset="0"/>
              </a:rPr>
              <a:t>Разработан масштабируемый параллельный алгоритм кластерного анализа больших данных, способный работать на системах высокопроизводительных вычислений с более чем 1000 параллельных процессов и решать задачи с более чем 10</a:t>
            </a:r>
            <a:r>
              <a:rPr lang="ru-RU" sz="1200" b="1" kern="1200" baseline="30000" dirty="0">
                <a:solidFill>
                  <a:schemeClr val="accent2"/>
                </a:solidFill>
                <a:latin typeface="Arial" charset="0"/>
              </a:rPr>
              <a:t>6</a:t>
            </a:r>
            <a:r>
              <a:rPr lang="ru-RU" sz="1200" b="1" kern="1200" dirty="0">
                <a:solidFill>
                  <a:schemeClr val="accent2"/>
                </a:solidFill>
                <a:latin typeface="Arial" charset="0"/>
              </a:rPr>
              <a:t> объектами и 10</a:t>
            </a:r>
            <a:r>
              <a:rPr lang="ru-RU" sz="1200" b="1" kern="1200" baseline="30000" dirty="0">
                <a:solidFill>
                  <a:schemeClr val="accent2"/>
                </a:solidFill>
                <a:latin typeface="Arial" charset="0"/>
              </a:rPr>
              <a:t>12</a:t>
            </a:r>
            <a:r>
              <a:rPr lang="ru-RU" sz="1200" b="1" kern="1200" dirty="0">
                <a:solidFill>
                  <a:schemeClr val="accent2"/>
                </a:solidFill>
                <a:latin typeface="Arial" charset="0"/>
              </a:rPr>
              <a:t> переменными. Алгоритм </a:t>
            </a:r>
            <a:r>
              <a:rPr lang="ru-RU" sz="1200" b="1" kern="1200" dirty="0" err="1">
                <a:solidFill>
                  <a:schemeClr val="accent2"/>
                </a:solidFill>
                <a:latin typeface="Arial" charset="0"/>
              </a:rPr>
              <a:t>программно</a:t>
            </a:r>
            <a:r>
              <a:rPr lang="ru-RU" sz="1200" b="1" kern="1200" dirty="0">
                <a:solidFill>
                  <a:schemeClr val="accent2"/>
                </a:solidFill>
                <a:latin typeface="Arial" charset="0"/>
              </a:rPr>
              <a:t> реализован и успешно апробирован для анализа больших данных в задачах медицины, экономики, транспорта. </a:t>
            </a:r>
            <a:br>
              <a:rPr lang="ru-RU" sz="1200" b="1" kern="1200" dirty="0">
                <a:solidFill>
                  <a:schemeClr val="accent2"/>
                </a:solidFill>
                <a:latin typeface="Arial" charset="0"/>
              </a:rPr>
            </a:br>
            <a:r>
              <a:rPr lang="ru-RU" sz="1200" b="1" kern="1200" dirty="0">
                <a:solidFill>
                  <a:schemeClr val="accent2">
                    <a:lumMod val="60000"/>
                    <a:lumOff val="40000"/>
                  </a:schemeClr>
                </a:solidFill>
                <a:latin typeface="Arial" charset="0"/>
              </a:rPr>
              <a:t>(к.ф.-м.н. И.Л. Васильев)</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24</a:t>
            </a:fld>
            <a:endParaRPr lang="ru-RU" altLang="ru-RU"/>
          </a:p>
        </p:txBody>
      </p:sp>
    </p:spTree>
    <p:extLst>
      <p:ext uri="{BB962C8B-B14F-4D97-AF65-F5344CB8AC3E}">
        <p14:creationId xmlns:p14="http://schemas.microsoft.com/office/powerpoint/2010/main" val="4133903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b="1" kern="1200" dirty="0">
                <a:solidFill>
                  <a:schemeClr val="accent2"/>
                </a:solidFill>
                <a:latin typeface="Arial" charset="0"/>
              </a:rPr>
              <a:t>Разработан и </a:t>
            </a:r>
            <a:r>
              <a:rPr lang="ru-RU" sz="1200" b="1" kern="1200" dirty="0" err="1">
                <a:solidFill>
                  <a:schemeClr val="accent2"/>
                </a:solidFill>
                <a:latin typeface="Arial" charset="0"/>
              </a:rPr>
              <a:t>программно</a:t>
            </a:r>
            <a:r>
              <a:rPr lang="ru-RU" sz="1200" b="1" kern="1200" dirty="0">
                <a:solidFill>
                  <a:schemeClr val="accent2"/>
                </a:solidFill>
                <a:latin typeface="Arial" charset="0"/>
              </a:rPr>
              <a:t> реализован эффективный метод ветвей и отсечений для поиска оптимальных решений в задачах размещения с предпочтениями клиентов. Вычислительный эксперимент подтвердил эффективность метода при решении задач большой размерности. Метод применен для решения задач кластерного анализа раковых клеток, представленных образцами экспрессии генов (уровня белка), а также в задачах логистики и управления цепочками поставок.  </a:t>
            </a:r>
            <a:r>
              <a:rPr lang="ru-RU" sz="1050" b="1" kern="1200" dirty="0">
                <a:solidFill>
                  <a:schemeClr val="accent2">
                    <a:lumMod val="60000"/>
                    <a:lumOff val="40000"/>
                  </a:schemeClr>
                </a:solidFill>
                <a:latin typeface="Arial" charset="0"/>
              </a:rPr>
              <a:t>(к.ф.-м.н. И.Л. Васильев)</a:t>
            </a:r>
            <a:endParaRPr lang="en-US" sz="1050" b="1" kern="1200" dirty="0">
              <a:solidFill>
                <a:schemeClr val="accent2">
                  <a:lumMod val="60000"/>
                  <a:lumOff val="40000"/>
                </a:schemeClr>
              </a:solidFill>
              <a:latin typeface="Arial"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050" b="1" dirty="0">
                <a:solidFill>
                  <a:schemeClr val="accent2"/>
                </a:solidFill>
              </a:rPr>
              <a:t>Графики времени решения серии задач с 75 предприятиями и 100 клиентами для двух подходов: </a:t>
            </a:r>
            <a:r>
              <a:rPr lang="en-US" sz="1050" b="1" dirty="0">
                <a:solidFill>
                  <a:schemeClr val="accent2"/>
                </a:solidFill>
              </a:rPr>
              <a:t>T</a:t>
            </a:r>
            <a:r>
              <a:rPr lang="ru-RU" sz="1050" b="1" dirty="0">
                <a:solidFill>
                  <a:schemeClr val="accent2"/>
                </a:solidFill>
              </a:rPr>
              <a:t>1 – для лучшего из найденных в литературе; </a:t>
            </a:r>
            <a:br>
              <a:rPr lang="ru-RU" sz="1050" b="1" dirty="0">
                <a:solidFill>
                  <a:schemeClr val="accent2"/>
                </a:solidFill>
              </a:rPr>
            </a:br>
            <a:r>
              <a:rPr lang="en-US" sz="1050" b="1" dirty="0">
                <a:solidFill>
                  <a:schemeClr val="accent2"/>
                </a:solidFill>
              </a:rPr>
              <a:t>T</a:t>
            </a:r>
            <a:r>
              <a:rPr lang="ru-RU" sz="1050" b="1" dirty="0">
                <a:solidFill>
                  <a:schemeClr val="accent2"/>
                </a:solidFill>
              </a:rPr>
              <a:t>2 – для разработанного метода ветвей и отсечений</a:t>
            </a:r>
            <a:r>
              <a:rPr lang="ru-RU" sz="1050" dirty="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ru-RU" sz="1050" b="1" kern="1200" dirty="0">
              <a:solidFill>
                <a:schemeClr val="accent2">
                  <a:lumMod val="60000"/>
                  <a:lumOff val="40000"/>
                </a:schemeClr>
              </a:solidFill>
              <a:latin typeface="Arial" charset="0"/>
            </a:endParaRP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25</a:t>
            </a:fld>
            <a:endParaRPr lang="ru-RU" altLang="ru-RU"/>
          </a:p>
        </p:txBody>
      </p:sp>
    </p:spTree>
    <p:extLst>
      <p:ext uri="{BB962C8B-B14F-4D97-AF65-F5344CB8AC3E}">
        <p14:creationId xmlns:p14="http://schemas.microsoft.com/office/powerpoint/2010/main" val="2035707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a:solidFill>
                  <a:srgbClr val="CC0000"/>
                </a:solidFill>
                <a:latin typeface="Arial" charset="0"/>
                <a:ea typeface="+mn-ea"/>
                <a:cs typeface="+mn-cs"/>
              </a:rPr>
              <a:t>Методы и алгоритмы решения дискретных задач размещения и маршрутизации</a:t>
            </a:r>
            <a:endParaRPr lang="en-US" sz="1200" b="1" kern="1200" dirty="0">
              <a:solidFill>
                <a:srgbClr val="CC0000"/>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b="1" kern="1200" dirty="0">
                <a:solidFill>
                  <a:schemeClr val="accent2"/>
                </a:solidFill>
              </a:rPr>
              <a:t>Разработан новый метод, алгоритм и программный комплекс для решения дискретных задач размещения и маршрутизации. Метод основан на моделях целочисленного программирования, исследования их полиэдральных структур и эвристических алгоритмов поиска </a:t>
            </a:r>
            <a:r>
              <a:rPr lang="ru-RU" sz="1200" b="1" kern="1200" dirty="0" err="1">
                <a:solidFill>
                  <a:schemeClr val="accent2"/>
                </a:solidFill>
              </a:rPr>
              <a:t>субоптимальных</a:t>
            </a:r>
            <a:r>
              <a:rPr lang="ru-RU" sz="1200" b="1" kern="1200" dirty="0">
                <a:solidFill>
                  <a:schemeClr val="accent2"/>
                </a:solidFill>
              </a:rPr>
              <a:t> решений. Программный комплекс показал высокую эффективность при решении задач диспетчерского управления на </a:t>
            </a:r>
            <a:r>
              <a:rPr lang="ru-RU" sz="1200" b="1" kern="1200" dirty="0" err="1">
                <a:solidFill>
                  <a:schemeClr val="accent2"/>
                </a:solidFill>
              </a:rPr>
              <a:t>многоколейных</a:t>
            </a:r>
            <a:r>
              <a:rPr lang="ru-RU" sz="1200" b="1" kern="1200" dirty="0">
                <a:solidFill>
                  <a:schemeClr val="accent2"/>
                </a:solidFill>
              </a:rPr>
              <a:t> участках железной дороги (призовое место в конкурсе секции железнодорожных приложений Института исследования операций и научного менеджмента США).</a:t>
            </a:r>
          </a:p>
          <a:p>
            <a:r>
              <a:rPr lang="ru-RU" sz="1200" dirty="0">
                <a:solidFill>
                  <a:schemeClr val="accent6"/>
                </a:solidFill>
              </a:rPr>
              <a:t>Исходя из схемы движения по </a:t>
            </a:r>
            <a:r>
              <a:rPr lang="ru-RU" sz="1200" dirty="0" err="1">
                <a:solidFill>
                  <a:schemeClr val="accent6"/>
                </a:solidFill>
              </a:rPr>
              <a:t>многоколлейным</a:t>
            </a:r>
            <a:r>
              <a:rPr lang="ru-RU" sz="1200" dirty="0">
                <a:solidFill>
                  <a:schemeClr val="accent6"/>
                </a:solidFill>
              </a:rPr>
              <a:t> железнодорожным путям, синтезируется математическая модель безопасного движения поездов</a:t>
            </a:r>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26</a:t>
            </a:fld>
            <a:endParaRPr lang="ru-RU" altLang="ru-RU"/>
          </a:p>
        </p:txBody>
      </p:sp>
    </p:spTree>
    <p:extLst>
      <p:ext uri="{BB962C8B-B14F-4D97-AF65-F5344CB8AC3E}">
        <p14:creationId xmlns:p14="http://schemas.microsoft.com/office/powerpoint/2010/main" val="870504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b="1" dirty="0">
                <a:solidFill>
                  <a:srgbClr val="0070C0"/>
                </a:solidFill>
              </a:rPr>
              <a:t>УПРАВЛЕНИЕ ГРУППОЙ ПОДВОДНЫХ РОБОТОВ</a:t>
            </a:r>
            <a:endParaRPr lang="en-GB" b="1" dirty="0">
              <a:solidFill>
                <a:srgbClr val="0070C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dirty="0">
                <a:latin typeface="Cambria" pitchFamily="18" charset="0"/>
              </a:rPr>
              <a:t>Разрабатываемые методы и средства интеллектуализации представления и обработки знаний базируются на автоматическом доказательстве теорем в исчислении позитивно-образованных формул (</a:t>
            </a:r>
            <a:r>
              <a:rPr lang="ru-RU" sz="1200" dirty="0" err="1">
                <a:latin typeface="Cambria" pitchFamily="18" charset="0"/>
              </a:rPr>
              <a:t>ПО-формул</a:t>
            </a:r>
            <a:r>
              <a:rPr lang="ru-RU" sz="1200" dirty="0">
                <a:latin typeface="Cambria" pitchFamily="18" charset="0"/>
              </a:rPr>
              <a:t>), которое используется на верхнем уровне централизованной системы управления группой АПР</a:t>
            </a:r>
            <a:r>
              <a:rPr lang="en-US" sz="1200" dirty="0">
                <a:latin typeface="Cambria" pitchFamily="18" charset="0"/>
              </a:rPr>
              <a:t> </a:t>
            </a:r>
            <a:r>
              <a:rPr lang="ru-RU" sz="1200" dirty="0">
                <a:latin typeface="Cambria" pitchFamily="18" charset="0"/>
              </a:rPr>
              <a:t>для конструирования планов с помощью логического вывода по формальным описаниям цели и функциональных возможностей объектов управления поодиночке и совместно. В реальном времени данные от АПР поступают в базу знаний и учитываются при конструировании планов. </a:t>
            </a: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dirty="0">
                <a:latin typeface="Arial Unicode MS" pitchFamily="34" charset="-128"/>
                <a:ea typeface="Times New Roman" pitchFamily="18" charset="0"/>
                <a:cs typeface="Tahoma" pitchFamily="34" charset="0"/>
              </a:rPr>
              <a:t>На разных уровнях управления группами АПР применяется дискретно-событийное моделирование. Для исследования и построения дискретно-событийных систем применяется адаптированный метод функций Ляпунова, а также оригинальный метод логико-алгебраических уравнений. В частности, для задачи децентрализованного распределения по областям в соответствии с приоритетами показана асимптотическая устойчивость по Ляпунову множества, описывающего равномерное распределение, максимально близкого к пропорциональному. </a:t>
            </a:r>
            <a:endParaRPr lang="ru-RU" sz="1200" dirty="0">
              <a:latin typeface="Arial Unicode MS" pitchFamily="34" charset="-128"/>
              <a:ea typeface="Times New Roman" pitchFamily="18" charset="0"/>
            </a:endParaRP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27</a:t>
            </a:fld>
            <a:endParaRPr lang="ru-RU" altLang="ru-RU"/>
          </a:p>
        </p:txBody>
      </p:sp>
    </p:spTree>
    <p:extLst>
      <p:ext uri="{BB962C8B-B14F-4D97-AF65-F5344CB8AC3E}">
        <p14:creationId xmlns:p14="http://schemas.microsoft.com/office/powerpoint/2010/main" val="234684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a:bodyPr>
          <a:lstStyle/>
          <a:p>
            <a:r>
              <a:rPr lang="en-US" sz="1200" spc="100" dirty="0">
                <a:solidFill>
                  <a:srgbClr val="0070C0"/>
                </a:solidFill>
                <a:latin typeface="Cambria" pitchFamily="18" charset="0"/>
                <a:cs typeface="Times New Roman" pitchFamily="18" charset="0"/>
              </a:rPr>
              <a:t>Surveillance missions</a:t>
            </a:r>
            <a:r>
              <a:rPr lang="en-US" sz="1200" spc="100" baseline="0" dirty="0">
                <a:solidFill>
                  <a:srgbClr val="0070C0"/>
                </a:solidFill>
                <a:latin typeface="Cambria" pitchFamily="18" charset="0"/>
                <a:cs typeface="Times New Roman" pitchFamily="18" charset="0"/>
              </a:rPr>
              <a:t> are traditional in underwater robotics. We consider missions where a group of AUVs moves </a:t>
            </a:r>
            <a:r>
              <a:rPr lang="en-US" sz="1200" kern="1200" baseline="0" dirty="0">
                <a:solidFill>
                  <a:schemeClr val="tx1"/>
                </a:solidFill>
                <a:latin typeface="+mn-lt"/>
                <a:ea typeface="+mn-ea"/>
                <a:cs typeface="+mn-cs"/>
              </a:rPr>
              <a:t>at a given depth along the trajectories generated by a human operator in the form of a </a:t>
            </a:r>
            <a:r>
              <a:rPr lang="en-US" dirty="0">
                <a:latin typeface="Cambria" panose="02040503050406030204" pitchFamily="18" charset="0"/>
              </a:rPr>
              <a:t>lawn-mowing pattern</a:t>
            </a:r>
            <a:r>
              <a:rPr lang="en-US" sz="1200" kern="1200" baseline="0" dirty="0">
                <a:solidFill>
                  <a:schemeClr val="tx1"/>
                </a:solidFill>
                <a:latin typeface="+mn-lt"/>
                <a:ea typeface="+mn-ea"/>
                <a:cs typeface="+mn-cs"/>
              </a:rPr>
              <a:t> that cover the area under survey and where the vehicles try to maintain a desired  geometrical configuration or formation during the working path (when scanning, surveying) and avoid collisions with obstacles. The following modes can be distinguished for such missions: formation-keeping mode, formation-gathering mode, obstacle avoidance mode, and other programmed modes, for example, for making U-turn. The formation-gathering mode is switched on when AUVs are comparatively far from each other and it is necessary to bring them close enough to each other for activating the formation-keeping mode. From the point of view of the scanning width and maneuverability of the group, we use in-line formations where each follower is shifted backward with respect to its leader along the driving direction. For reasons of efficiency, we also distinguish two types of formations: with the follower on the left (left formation) and with the follower on the right (right formation) as shown on the figure.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a:solidFill>
                  <a:schemeClr val="tx1"/>
                </a:solidFill>
                <a:effectLst/>
                <a:latin typeface="+mn-lt"/>
                <a:ea typeface="+mn-ea"/>
                <a:cs typeface="+mn-cs"/>
              </a:rPr>
              <a:t>Разработан</a:t>
            </a:r>
            <a:r>
              <a:rPr lang="ru-RU" sz="1200" kern="1200" baseline="0" dirty="0">
                <a:solidFill>
                  <a:schemeClr val="tx1"/>
                </a:solidFill>
                <a:effectLst/>
                <a:latin typeface="+mn-lt"/>
                <a:ea typeface="+mn-ea"/>
                <a:cs typeface="+mn-cs"/>
              </a:rPr>
              <a:t> событийный подход к многорежимному управлению группировкой подводных роботов в обследовательской миссии (для выполнения группового сканирования придонной области): </a:t>
            </a:r>
            <a:r>
              <a:rPr lang="ru-RU" sz="1200" kern="1200" dirty="0">
                <a:solidFill>
                  <a:schemeClr val="tx1"/>
                </a:solidFill>
                <a:effectLst/>
                <a:latin typeface="+mn-lt"/>
                <a:ea typeface="+mn-ea"/>
                <a:cs typeface="+mn-cs"/>
              </a:rPr>
              <a:t>оператор генерирует сеть траекторий для группы АПР, похожие на те, что получаются в процессе стрижки газона, и покрывающих обследуемую область акватории. Задача группы - перемещаться по этим траекториям на заданной глубине, сохраняя заданный строй и избегая столкновения с препятствиями. С точки зрения ширины полосы сканирования и маневренности</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группы разумно использовать линейные формации, в которых преследователь сдвинут назад относительно своего лидера.</a:t>
            </a:r>
            <a:endParaRPr lang="ru-RU" dirty="0"/>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836D6659-0495-4AAF-90F9-4DB0C4D5FD6B}" type="slidenum">
              <a:rPr lang="ru-RU" smtClean="0"/>
              <a:pPr>
                <a:defRPr/>
              </a:pPr>
              <a:t>28</a:t>
            </a:fld>
            <a:endParaRPr lang="ru-RU"/>
          </a:p>
        </p:txBody>
      </p:sp>
    </p:spTree>
    <p:extLst>
      <p:ext uri="{BB962C8B-B14F-4D97-AF65-F5344CB8AC3E}">
        <p14:creationId xmlns:p14="http://schemas.microsoft.com/office/powerpoint/2010/main" val="1503202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baseline="0" dirty="0">
                <a:solidFill>
                  <a:schemeClr val="tx1"/>
                </a:solidFill>
                <a:effectLst/>
                <a:latin typeface="+mn-lt"/>
                <a:ea typeface="+mn-ea"/>
                <a:cs typeface="+mn-cs"/>
              </a:rPr>
              <a:t>The designed control system consists of two </a:t>
            </a:r>
            <a:r>
              <a:rPr lang="en-US" sz="1200" kern="1200" dirty="0">
                <a:solidFill>
                  <a:schemeClr val="tx1"/>
                </a:solidFill>
                <a:effectLst/>
                <a:latin typeface="+mn-lt"/>
                <a:ea typeface="+mn-ea"/>
                <a:cs typeface="+mn-cs"/>
              </a:rPr>
              <a:t>levels. The</a:t>
            </a:r>
            <a:r>
              <a:rPr lang="ru-RU"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main component of the upper level is a discrete event system based controller</a:t>
            </a:r>
            <a:r>
              <a:rPr lang="ru-RU"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which, on the basis of events occurring due to the changes in the state of the environment or in the state of the vehicle (or commands from the leader), determines an elementary behavior suitable for the current situation. At the lower level, a multimode controller activates the low-level algorithm that realizes this behavior and (after activation it) acts as usual controller that compute control signals for the vehicle. </a:t>
            </a:r>
            <a:endParaRPr lang="ru-RU" sz="1200" kern="1200" baseline="0" dirty="0">
              <a:solidFill>
                <a:schemeClr val="tx1"/>
              </a:solidFill>
              <a:effectLst/>
              <a:latin typeface="+mn-lt"/>
              <a:ea typeface="+mn-ea"/>
              <a:cs typeface="+mn-cs"/>
            </a:endParaRPr>
          </a:p>
          <a:p>
            <a:endParaRPr lang="ru-RU" sz="1200" kern="1200" baseline="0" dirty="0">
              <a:solidFill>
                <a:schemeClr val="tx1"/>
              </a:solidFill>
              <a:effectLst/>
              <a:latin typeface="+mn-lt"/>
              <a:ea typeface="+mn-ea"/>
              <a:cs typeface="+mn-cs"/>
            </a:endParaRPr>
          </a:p>
          <a:p>
            <a:r>
              <a:rPr lang="ru-RU" sz="1200" kern="1200" baseline="0" dirty="0">
                <a:solidFill>
                  <a:schemeClr val="tx1"/>
                </a:solidFill>
                <a:effectLst/>
                <a:latin typeface="+mn-lt"/>
                <a:ea typeface="+mn-ea"/>
                <a:cs typeface="+mn-cs"/>
              </a:rPr>
              <a:t>Система управления каждого робота включает два уровня. Основу верхнего уровня составляет дискретно-событийная система (ДСС), которая на основе событий, обусловленных изменениями во внешней среде и своего состоянии, а также команд от лидера, определяет режим функционирования (элементарную модель поведения), подходящий для текущего состояния. На нижнем уровне многорежимный регулятор, исходя из выбранного режима, активирует соответствующий низкоуровневый алгоритм управления и после этого действует как традиционный регулятор, обеспечивающий формирование управляющего сигнала. Для построения и анализа основанного на ДСС верхнего уровня используется теория супервизорного управления ДСС и метод логико-алгебраических уравнений. Регуляторы нижнего уровня синтезированы с использованием метода векторных функций Ляпунова. </a:t>
            </a:r>
            <a:endParaRPr lang="en-US"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BD3F7331-4DD6-4F8E-9FB4-1D27A472A9E5}" type="slidenum">
              <a:rPr lang="ru-RU" smtClean="0"/>
              <a:pPr>
                <a:defRPr/>
              </a:pPr>
              <a:t>29</a:t>
            </a:fld>
            <a:endParaRPr lang="ru-RU"/>
          </a:p>
        </p:txBody>
      </p:sp>
    </p:spTree>
    <p:extLst>
      <p:ext uri="{BB962C8B-B14F-4D97-AF65-F5344CB8AC3E}">
        <p14:creationId xmlns:p14="http://schemas.microsoft.com/office/powerpoint/2010/main" val="3979223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lnSpcReduction="10000"/>
          </a:bodyPr>
          <a:lstStyle/>
          <a:p>
            <a:r>
              <a:rPr lang="en-US" sz="1200" kern="1200" baseline="0" dirty="0">
                <a:solidFill>
                  <a:schemeClr val="tx1"/>
                </a:solidFill>
                <a:latin typeface="+mn-lt"/>
                <a:ea typeface="+mn-ea"/>
                <a:cs typeface="+mn-cs"/>
              </a:rPr>
              <a:t>To validate the effectiveness of the developed approach, numerical computations</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and simulations were conducted for a group of three</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identical large-sized AUVs with mass 2200 kg. Some of the model parameters used in computations are given on the slide. Figure shows the trajectory of the group in the following</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simulation scenario. AUVs start moving along the first scanning line in</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the left formation, where</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AUV0 is the leader for AUV1 and</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AUV1 is the leader for AUV2. When AUVs detect an obstacle, they asynchronously activate the obstacle avoidance mode.</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After bypassing the obstacle, the group tries to reorganize into</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the right formation and continue scanning. Once AUVs</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reach the border of the survey area, they make U-turn</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and gather in the left formation for the next line. In</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the square brackets in the figure</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we list operation modes of all AUVs</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at five different times. Simulation results validates the operability of the proposed approach.</a:t>
            </a:r>
            <a:br>
              <a:rPr lang="ru-RU" sz="1200" kern="1200" baseline="0" dirty="0">
                <a:solidFill>
                  <a:schemeClr val="tx1"/>
                </a:solidFill>
                <a:latin typeface="+mn-lt"/>
                <a:ea typeface="+mn-ea"/>
                <a:cs typeface="+mn-cs"/>
              </a:rPr>
            </a:br>
            <a:endParaRPr lang="en-US" sz="1200" kern="1200" baseline="0" dirty="0">
              <a:solidFill>
                <a:schemeClr val="tx1"/>
              </a:solidFill>
              <a:latin typeface="+mn-lt"/>
              <a:ea typeface="+mn-ea"/>
              <a:cs typeface="+mn-cs"/>
            </a:endParaRPr>
          </a:p>
          <a:p>
            <a:r>
              <a:rPr lang="ru-RU" sz="1200" kern="1200" baseline="0" dirty="0">
                <a:solidFill>
                  <a:schemeClr val="tx1"/>
                </a:solidFill>
                <a:latin typeface="+mn-lt"/>
                <a:ea typeface="+mn-ea"/>
                <a:cs typeface="+mn-cs"/>
              </a:rPr>
              <a:t>Численные расчеты выполнены для трех однотипных крупногабаритных  (массой более 2 тонн) АНПА обследовательского класса. При расчетах учитывались дискретность управляющих сигналов и доступных измерений, ошибки определения относительного положения аппаратов, ограничения на ресурсы управления. На рисунке представлены результаты численного моделирования синтезированной двухуровневой системы управления. В представленном сценарии группа начинает движение с сохранением левого строя (ведомые слева от лидера). При обнаружении препятствия АНПА асинхронно переключаются на режим обхода препятствия. При обходе препятствия  задача ведомого аппарата состоит в том, чтобы не только не столкнуть с препятствием, но и не потерять из виду своего лидера, удерживая некоторое расстояние до него. По завершению обходных маневров группы пытается перестроится в правую формацию для продолжения сканирования. По достижению границы полосы сканирования выполняется программный разворот с перестройкой строя и отрабатывается следующий галс.</a:t>
            </a:r>
            <a:br>
              <a:rPr lang="ru-RU" sz="1200" kern="1200" baseline="0" dirty="0">
                <a:solidFill>
                  <a:schemeClr val="tx1"/>
                </a:solidFill>
                <a:latin typeface="+mn-lt"/>
                <a:ea typeface="+mn-ea"/>
                <a:cs typeface="+mn-cs"/>
              </a:rPr>
            </a:br>
            <a:endParaRPr lang="ru-RU" dirty="0"/>
          </a:p>
        </p:txBody>
      </p:sp>
      <p:sp>
        <p:nvSpPr>
          <p:cNvPr id="4" name="Номер слайда 3"/>
          <p:cNvSpPr>
            <a:spLocks noGrp="1"/>
          </p:cNvSpPr>
          <p:nvPr>
            <p:ph type="sldNum" sz="quarter" idx="10"/>
          </p:nvPr>
        </p:nvSpPr>
        <p:spPr/>
        <p:txBody>
          <a:bodyPr/>
          <a:lstStyle/>
          <a:p>
            <a:pPr>
              <a:defRPr/>
            </a:pPr>
            <a:fld id="{A9B8983B-54CC-4DF7-AD00-A8814E41062F}" type="slidenum">
              <a:rPr lang="ru-RU" smtClean="0"/>
              <a:pPr>
                <a:defRPr/>
              </a:pPr>
              <a:t>30</a:t>
            </a:fld>
            <a:endParaRPr lang="ru-RU"/>
          </a:p>
        </p:txBody>
      </p:sp>
    </p:spTree>
    <p:extLst>
      <p:ext uri="{BB962C8B-B14F-4D97-AF65-F5344CB8AC3E}">
        <p14:creationId xmlns:p14="http://schemas.microsoft.com/office/powerpoint/2010/main" val="2387129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During large-scale cooperative oceanographic operations, the effective coordination of AUVs network is crucial for the likelihood of the mission success.</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the group control system that is responsible for allocating tasks between robots and both route- and path- planning is coming to the fore.</a:t>
            </a:r>
            <a:r>
              <a:rPr lang="ru-RU" sz="1200" kern="120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Batteries limitation</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a:t>
            </a:r>
            <a:r>
              <a:rPr lang="en-US" sz="1200" kern="1200" baseline="0" dirty="0">
                <a:solidFill>
                  <a:schemeClr val="tx1"/>
                </a:solidFill>
                <a:effectLst/>
                <a:latin typeface="+mn-lt"/>
                <a:ea typeface="+mn-ea"/>
                <a:cs typeface="+mn-cs"/>
              </a:rPr>
              <a:t> the exceptional restriction here, since it</a:t>
            </a:r>
            <a:r>
              <a:rPr lang="en-US" sz="1200" kern="1200" dirty="0">
                <a:solidFill>
                  <a:schemeClr val="tx1"/>
                </a:solidFill>
                <a:effectLst/>
                <a:latin typeface="+mn-lt"/>
                <a:ea typeface="+mn-ea"/>
                <a:cs typeface="+mn-cs"/>
              </a:rPr>
              <a:t> forces vehicles to leave the group periodically for recharging by docking to the specialized underwater station or resurfacing (in case of solar batteries). Necessity in battery recharging makes long-term routing even more challenging, since we have to deal with ever changing group. In addition to that, it should be taken into account, that underwater vehicle systems could be subjected to any malfunctions, environmental changes and unforeseen events in real time.</a:t>
            </a:r>
            <a:endParaRPr lang="ru-RU"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Since mission implementation is self-contained, robots in the squad should periodically establish common information space to exchange data. As underwater communication is slow and limited in range, we assume that communication session could be completed only during so-called rendezvous, when current squad simultaneously arrives at a specified location.</a:t>
            </a:r>
            <a:endParaRPr lang="ru-RU" sz="1200" kern="1200" dirty="0">
              <a:solidFill>
                <a:schemeClr val="tx1"/>
              </a:solidFill>
              <a:effectLst/>
              <a:latin typeface="+mn-lt"/>
              <a:ea typeface="+mn-ea"/>
              <a:cs typeface="+mn-cs"/>
            </a:endParaRPr>
          </a:p>
          <a:p>
            <a:endParaRPr lang="en-US" dirty="0"/>
          </a:p>
          <a:p>
            <a:r>
              <a:rPr lang="ru-RU" dirty="0"/>
              <a:t>При выполнении широкомасштабных подводных операций большой длительности </a:t>
            </a:r>
            <a:r>
              <a:rPr lang="ru-RU" baseline="0" dirty="0"/>
              <a:t>эффективная координация сети АНПА является ключом к успеху всей миссии. В связи с этим, на ведущие роли выходит система группового управления, отвечающая за распределение заданий между аппаратами группы и построение маршрутов АНПА. Важным условием здесь является необходимость периодической подзарядки роботов группы путем их стыковки со специализированной зарядной станцией (всплытия в случае использования солнечных батарей). Необходимость в подзарядке значительно усложняет задачу маршрутизации, так как в этом случае приходится иметь дело с постоянно изменяющейся группировкой действующих роботов. Кроме того, необходимо учитывать, что работа реальных подводных систем сопряжена с изменениями условий среды, непрогнозируемыми событиями, возможными выходами из строя как отдельной аппаратуры, так и целиком АНПА. Роботам группы необходимо поддерживать актуальные знания о текущих условиях, что обеспечивается регулярными сеансами связи действующей группировки по прибытию в специальную область, которую мы называем «областью сбора».</a:t>
            </a:r>
            <a:endParaRPr lang="ru-RU" dirty="0"/>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31</a:t>
            </a:fld>
            <a:endParaRPr lang="ru-RU"/>
          </a:p>
        </p:txBody>
      </p:sp>
    </p:spTree>
    <p:extLst>
      <p:ext uri="{BB962C8B-B14F-4D97-AF65-F5344CB8AC3E}">
        <p14:creationId xmlns:p14="http://schemas.microsoft.com/office/powerpoint/2010/main" val="3135705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lnSpcReduction="20000"/>
          </a:bodyPr>
          <a:lstStyle/>
          <a:p>
            <a:pPr lvl="0"/>
            <a:r>
              <a:rPr lang="en-US" sz="1200" kern="1200" dirty="0">
                <a:solidFill>
                  <a:schemeClr val="tx1"/>
                </a:solidFill>
                <a:effectLst/>
                <a:latin typeface="+mn-lt"/>
                <a:ea typeface="+mn-ea"/>
                <a:cs typeface="+mn-cs"/>
              </a:rPr>
              <a:t>As even in static environment, high-dimensional routing alone is a problem of high computational complexity, given dynamic conditions makes it meaningless to build an optimal solution straight for the whole mission. In this regard, we</a:t>
            </a:r>
            <a:r>
              <a:rPr lang="en-US" sz="1200" kern="1200" baseline="0" dirty="0">
                <a:solidFill>
                  <a:schemeClr val="tx1"/>
                </a:solidFill>
                <a:effectLst/>
                <a:latin typeface="+mn-lt"/>
                <a:ea typeface="+mn-ea"/>
                <a:cs typeface="+mn-cs"/>
              </a:rPr>
              <a:t> have developed </a:t>
            </a:r>
            <a:r>
              <a:rPr lang="en-US" sz="1200" kern="1200" dirty="0">
                <a:solidFill>
                  <a:schemeClr val="tx1"/>
                </a:solidFill>
                <a:effectLst/>
                <a:latin typeface="+mn-lt"/>
                <a:ea typeface="+mn-ea"/>
                <a:cs typeface="+mn-cs"/>
              </a:rPr>
              <a:t>two-level control system utilizing dynamic mission planning strategy (mission decomposition) and task assignment (routing), correspondingly.</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During</a:t>
            </a:r>
            <a:r>
              <a:rPr lang="en-US" sz="1200" kern="1200" baseline="0" dirty="0">
                <a:solidFill>
                  <a:schemeClr val="tx1"/>
                </a:solidFill>
                <a:effectLst/>
                <a:latin typeface="+mn-lt"/>
                <a:ea typeface="+mn-ea"/>
                <a:cs typeface="+mn-cs"/>
              </a:rPr>
              <a:t> upper-level planning</a:t>
            </a:r>
            <a:r>
              <a:rPr lang="en-US" sz="1200" kern="1200" dirty="0">
                <a:solidFill>
                  <a:schemeClr val="tx1"/>
                </a:solidFill>
                <a:effectLst/>
                <a:latin typeface="+mn-lt"/>
                <a:ea typeface="+mn-ea"/>
                <a:cs typeface="+mn-cs"/>
              </a:rPr>
              <a:t> we are trying to</a:t>
            </a:r>
            <a:r>
              <a:rPr lang="en-US" sz="1200" kern="1200" baseline="0" dirty="0">
                <a:solidFill>
                  <a:schemeClr val="tx1"/>
                </a:solidFill>
                <a:effectLst/>
                <a:latin typeface="+mn-lt"/>
                <a:ea typeface="+mn-ea"/>
                <a:cs typeface="+mn-cs"/>
              </a:rPr>
              <a:t> associate mission</a:t>
            </a:r>
            <a:r>
              <a:rPr lang="en-US" sz="1200" kern="1200" dirty="0">
                <a:solidFill>
                  <a:schemeClr val="tx1"/>
                </a:solidFill>
                <a:effectLst/>
                <a:latin typeface="+mn-lt"/>
                <a:ea typeface="+mn-ea"/>
                <a:cs typeface="+mn-cs"/>
              </a:rPr>
              <a:t> decomposition points with essential condition changes. Since we can predict reliably only those events that relate to AUVs recharging needs, the proposed mission decomposition scheme is based on the expected vehicle rotation cycle (</a:t>
            </a:r>
            <a:r>
              <a:rPr lang="en-US" sz="1200" i="1" kern="1200" dirty="0">
                <a:solidFill>
                  <a:schemeClr val="tx1"/>
                </a:solidFill>
                <a:effectLst/>
                <a:latin typeface="+mn-lt"/>
                <a:ea typeface="+mn-ea"/>
                <a:cs typeface="+mn-cs"/>
              </a:rPr>
              <a:t>Picture</a:t>
            </a:r>
            <a:r>
              <a:rPr lang="en-US" sz="1200" kern="1200" dirty="0">
                <a:solidFill>
                  <a:schemeClr val="tx1"/>
                </a:solidFill>
                <a:effectLst/>
                <a:latin typeface="+mn-lt"/>
                <a:ea typeface="+mn-ea"/>
                <a:cs typeface="+mn-cs"/>
              </a:rPr>
              <a:t>).</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According to this scheme, each decomposition point involves rendezvous of the currently working squad for a purpose of sending/receiving AUVs for recharging, continued by communication session within the group.</a:t>
            </a:r>
          </a:p>
          <a:p>
            <a:endParaRPr lang="en-US"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Так как даже при </a:t>
            </a:r>
            <a:r>
              <a:rPr lang="ru-RU" sz="1200" kern="1200" baseline="0" dirty="0">
                <a:solidFill>
                  <a:schemeClr val="tx1"/>
                </a:solidFill>
                <a:effectLst/>
                <a:latin typeface="+mn-lt"/>
                <a:ea typeface="+mn-ea"/>
                <a:cs typeface="+mn-cs"/>
              </a:rPr>
              <a:t>полностью известных условиях маршрутизация на большой размерности является задачей высокой вычислительной сложности, то в условиях динамической среды поиск единого глобального решения целиком для всей миссии лишается всякого смысла.  В связи с этим, нами была разработана двух-уровневая система управления, реализующая динамическое планирование миссии (декомпозиция) на верхнем уровне и распределение заданий между аппаратами (маршрутизация) на низком уровне, соответственно.</a:t>
            </a:r>
            <a:endParaRPr lang="ru-RU"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a:solidFill>
                  <a:schemeClr val="tx1"/>
                </a:solidFill>
                <a:effectLst/>
                <a:latin typeface="+mn-lt"/>
                <a:ea typeface="+mn-ea"/>
                <a:cs typeface="+mn-cs"/>
              </a:rPr>
              <a:t>При высокоуровневом планировании миссии мы пытаемся разбить миссию на временные периоды,</a:t>
            </a:r>
            <a:r>
              <a:rPr lang="ru-RU" sz="1200" kern="1200" baseline="0" dirty="0">
                <a:solidFill>
                  <a:schemeClr val="tx1"/>
                </a:solidFill>
                <a:effectLst/>
                <a:latin typeface="+mn-lt"/>
                <a:ea typeface="+mn-ea"/>
                <a:cs typeface="+mn-cs"/>
              </a:rPr>
              <a:t> в течение которых не ожидается значительных изменений условий. Поскольку мы можем надежно предсказывать только те изменения, которые связаны с необходимостью подзарядки АНПА, то декомпозиция миссии будет осуществляться на базе расписания ожидаемой ротации состава группы аппаратов (схема на рисунке).</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a:solidFill>
                  <a:schemeClr val="tx1"/>
                </a:solidFill>
                <a:effectLst/>
                <a:latin typeface="+mn-lt"/>
                <a:ea typeface="+mn-ea"/>
                <a:cs typeface="+mn-cs"/>
              </a:rPr>
              <a:t>Согласно предложенной схеме, каждая точка декомпозиции включает в себя прибытие действующего состава группировки в Область сбора с целью: отправки разряженных роботов на зарядку; возвращения в группу уже зарядившихся аппаратов; проведения сеанса связи и обмена информацией.</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32</a:t>
            </a:fld>
            <a:endParaRPr lang="ru-RU"/>
          </a:p>
        </p:txBody>
      </p:sp>
    </p:spTree>
    <p:extLst>
      <p:ext uri="{BB962C8B-B14F-4D97-AF65-F5344CB8AC3E}">
        <p14:creationId xmlns:p14="http://schemas.microsoft.com/office/powerpoint/2010/main" val="1931822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Thus, upper-level strategy is to manage mission time by scheduling AUVs rotation cycle. Firstly, we want to exclude as far as possible simultaneous mass charging of several vehicles since it reduces performance capability of the remaining squad. Secondly, since each rendezvous distracts vehicles from task’s inspection, we want to minimize the rendezvous’ frequency. Still, the main requirement here is to organize well-timed recharging for all vehicles in need.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As the upper-level mission planner should be simple, reliable and fast, specialized genetic algorithm</a:t>
            </a:r>
            <a:r>
              <a:rPr lang="en-US" altLang="ru-RU" sz="1200" dirty="0">
                <a:latin typeface="Cambria" panose="02040503050406030204" pitchFamily="18" charset="0"/>
              </a:rPr>
              <a:t> is developed in ISDCT SB RAS</a:t>
            </a:r>
            <a:r>
              <a:rPr lang="en-US" sz="1200" kern="1200" dirty="0">
                <a:solidFill>
                  <a:schemeClr val="tx1"/>
                </a:solidFill>
                <a:effectLst/>
                <a:latin typeface="+mn-lt"/>
                <a:ea typeface="+mn-ea"/>
                <a:cs typeface="+mn-cs"/>
              </a:rPr>
              <a:t>. Original solution-decoding scheme allows us to significantly decrease both the dimension of the problem and the computational burden.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Now, as the operating field is split to smaller spaces, routing system should be capable of high-performance group motion planning under </a:t>
            </a:r>
            <a:r>
              <a:rPr lang="en-US" sz="1200" kern="1200" dirty="0" err="1">
                <a:solidFill>
                  <a:schemeClr val="tx1"/>
                </a:solidFill>
                <a:effectLst/>
                <a:latin typeface="+mn-lt"/>
                <a:ea typeface="+mn-ea"/>
                <a:cs typeface="+mn-cs"/>
              </a:rPr>
              <a:t>spatio</a:t>
            </a:r>
            <a:r>
              <a:rPr lang="en-US" sz="1200" kern="1200" dirty="0">
                <a:solidFill>
                  <a:schemeClr val="tx1"/>
                </a:solidFill>
                <a:effectLst/>
                <a:latin typeface="+mn-lt"/>
                <a:ea typeface="+mn-ea"/>
                <a:cs typeface="+mn-cs"/>
              </a:rPr>
              <a:t>-temporal constraints. </a:t>
            </a:r>
            <a:endParaRPr lang="ru-RU"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ru-RU"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a:solidFill>
                  <a:schemeClr val="tx1"/>
                </a:solidFill>
                <a:effectLst/>
                <a:latin typeface="+mn-lt"/>
                <a:ea typeface="+mn-ea"/>
                <a:cs typeface="+mn-cs"/>
              </a:rPr>
              <a:t>Таким образом, задача планировщика на верхнем</a:t>
            </a:r>
            <a:r>
              <a:rPr lang="ru-RU" sz="1200" kern="1200" baseline="0" dirty="0">
                <a:solidFill>
                  <a:schemeClr val="tx1"/>
                </a:solidFill>
                <a:effectLst/>
                <a:latin typeface="+mn-lt"/>
                <a:ea typeface="+mn-ea"/>
                <a:cs typeface="+mn-cs"/>
              </a:rPr>
              <a:t> уровне – регулировать рабочие периоды группы через составление расписания циклов ротации АПР. Так, необходимо исключить одновременную зарядку большого количества аппаратов, так как это сказывается на суммарной производительности оставшейся группы. Кроме того, поскольку каждый сбор «отвлекает» АНПА от выполнения заданий, частота таких сборов также должна быть по возможности уменьшена. Первостепенным требованием к расписанию ротации состава группы является гарантия своевременной зарядки всех разряжающихся АНПА.</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a:solidFill>
                  <a:schemeClr val="tx1"/>
                </a:solidFill>
                <a:effectLst/>
                <a:latin typeface="+mn-lt"/>
                <a:ea typeface="+mn-ea"/>
                <a:cs typeface="+mn-cs"/>
              </a:rPr>
              <a:t>В ИДСТУ СО РАН разработана специальная модификация генетических алгоритмов, позволяющая реализовать простое, быстрое и надежное составление расписаний работы групп, удовлетворяющих всем указанным требованиям. Используется оригинальная схема кодирования решения, позволяющая значительно понизить размерность задачи и вычислительные затраты на поиск ее решения.</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a:solidFill>
                  <a:schemeClr val="tx1"/>
                </a:solidFill>
                <a:effectLst/>
                <a:latin typeface="+mn-lt"/>
                <a:ea typeface="+mn-ea"/>
                <a:cs typeface="+mn-cs"/>
              </a:rPr>
              <a:t>Полученная в результате декомпозиция позволяет решать задачу планирования групповых действий АНПА на каждом рабочем периоде как статическую, и на более детальном уровне; при этом расписание может быть оперативно пересчитано в случае возникновения непредвиденных событий.</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33</a:t>
            </a:fld>
            <a:endParaRPr lang="ru-RU"/>
          </a:p>
        </p:txBody>
      </p:sp>
    </p:spTree>
    <p:extLst>
      <p:ext uri="{BB962C8B-B14F-4D97-AF65-F5344CB8AC3E}">
        <p14:creationId xmlns:p14="http://schemas.microsoft.com/office/powerpoint/2010/main" val="223180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Сотрудники института</a:t>
            </a:r>
          </a:p>
          <a:p>
            <a:r>
              <a:rPr lang="ru-RU" dirty="0"/>
              <a:t>Всего сотрудников – 144</a:t>
            </a:r>
          </a:p>
          <a:p>
            <a:r>
              <a:rPr lang="ru-RU" dirty="0"/>
              <a:t>Научных работников – 78</a:t>
            </a:r>
          </a:p>
          <a:p>
            <a:r>
              <a:rPr lang="ru-RU" dirty="0"/>
              <a:t>Академиков РАН – 1 </a:t>
            </a:r>
          </a:p>
          <a:p>
            <a:r>
              <a:rPr lang="ru-RU" dirty="0"/>
              <a:t>Член корреспондентов РАН – 1</a:t>
            </a:r>
          </a:p>
          <a:p>
            <a:r>
              <a:rPr lang="ru-RU" dirty="0"/>
              <a:t>Докторов наук – 22</a:t>
            </a:r>
          </a:p>
          <a:p>
            <a:r>
              <a:rPr lang="ru-RU" dirty="0"/>
              <a:t>Кандидатов наук – 50</a:t>
            </a:r>
          </a:p>
          <a:p>
            <a:r>
              <a:rPr lang="ru-RU" dirty="0"/>
              <a:t>Премии</a:t>
            </a:r>
          </a:p>
          <a:p>
            <a:r>
              <a:rPr lang="ru-RU" dirty="0"/>
              <a:t>Лауреаты Государственной премии СССР в области науки и техники: </a:t>
            </a:r>
          </a:p>
          <a:p>
            <a:r>
              <a:rPr lang="ru-RU" dirty="0"/>
              <a:t>д.ф.-м.н. Л.Ю. </a:t>
            </a:r>
            <a:r>
              <a:rPr lang="ru-RU" dirty="0" err="1"/>
              <a:t>Анапольский</a:t>
            </a:r>
            <a:r>
              <a:rPr lang="ru-RU" dirty="0"/>
              <a:t>, акад. С.Н. Васильев, к.ф.-м.н. Р.И. Козлов, </a:t>
            </a:r>
          </a:p>
          <a:p>
            <a:r>
              <a:rPr lang="ru-RU" dirty="0"/>
              <a:t>акад. В.М. Матросов (1984).</a:t>
            </a:r>
          </a:p>
          <a:p>
            <a:r>
              <a:rPr lang="ru-RU" dirty="0"/>
              <a:t>Лауреаты премии Правительства РФ: И.В. Бычков, Г.М. Ружников (2013).</a:t>
            </a:r>
          </a:p>
          <a:p>
            <a:r>
              <a:rPr lang="ru-RU" dirty="0"/>
              <a:t>Лауреаты премии губернатора Иркутской области:</a:t>
            </a:r>
          </a:p>
          <a:p>
            <a:r>
              <a:rPr lang="ru-RU" dirty="0"/>
              <a:t>В.А. Батурин, И.В. Бычков, С.Н. Васильев, Г.М. Ружников, А.Е. Хмельнов (2005), С.Н. Васильев, И.В. Бычков, Т.И. </a:t>
            </a:r>
            <a:r>
              <a:rPr lang="ru-RU" dirty="0" err="1"/>
              <a:t>Маджара</a:t>
            </a:r>
            <a:r>
              <a:rPr lang="ru-RU" dirty="0"/>
              <a:t>, Г.М. Ружников (2011).</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4</a:t>
            </a:fld>
            <a:endParaRPr lang="ru-RU" altLang="ru-RU"/>
          </a:p>
        </p:txBody>
      </p:sp>
    </p:spTree>
    <p:extLst>
      <p:ext uri="{BB962C8B-B14F-4D97-AF65-F5344CB8AC3E}">
        <p14:creationId xmlns:p14="http://schemas.microsoft.com/office/powerpoint/2010/main" val="3078096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85750" lvl="0" indent="-285750">
              <a:buFont typeface="Arial" panose="020B0604020202020204" pitchFamily="34" charset="0"/>
              <a:buChar char="•"/>
            </a:pPr>
            <a:r>
              <a:rPr lang="ru-RU" sz="1000" b="1" kern="1200" dirty="0">
                <a:solidFill>
                  <a:schemeClr val="accent2"/>
                </a:solidFill>
                <a:latin typeface="Arial" charset="0"/>
                <a:ea typeface="+mn-ea"/>
                <a:cs typeface="+mn-cs"/>
              </a:rPr>
              <a:t>геоинформационные;</a:t>
            </a:r>
          </a:p>
          <a:p>
            <a:pPr marL="285750" lvl="0" indent="-285750">
              <a:buFont typeface="Arial" panose="020B0604020202020204" pitchFamily="34" charset="0"/>
              <a:buChar char="•"/>
            </a:pPr>
            <a:r>
              <a:rPr lang="en-US" sz="1000" b="1" kern="1200" dirty="0">
                <a:solidFill>
                  <a:schemeClr val="accent2"/>
                </a:solidFill>
                <a:latin typeface="Arial" charset="0"/>
                <a:ea typeface="+mn-ea"/>
                <a:cs typeface="+mn-cs"/>
              </a:rPr>
              <a:t>Web</a:t>
            </a:r>
            <a:r>
              <a:rPr lang="ru-RU" sz="1000" b="1" kern="1200" dirty="0">
                <a:solidFill>
                  <a:schemeClr val="accent2"/>
                </a:solidFill>
                <a:latin typeface="Arial" charset="0"/>
                <a:ea typeface="+mn-ea"/>
                <a:cs typeface="+mn-cs"/>
              </a:rPr>
              <a:t>; </a:t>
            </a:r>
          </a:p>
          <a:p>
            <a:pPr marL="285750" lvl="0" indent="-285750">
              <a:buFont typeface="Arial" panose="020B0604020202020204" pitchFamily="34" charset="0"/>
              <a:buChar char="•"/>
            </a:pPr>
            <a:r>
              <a:rPr lang="ru-RU" sz="1000" b="1" kern="1200" dirty="0">
                <a:solidFill>
                  <a:schemeClr val="accent2"/>
                </a:solidFill>
                <a:latin typeface="Arial" charset="0"/>
                <a:ea typeface="+mn-ea"/>
                <a:cs typeface="+mn-cs"/>
              </a:rPr>
              <a:t>облачные;</a:t>
            </a:r>
          </a:p>
          <a:p>
            <a:pPr marL="285750" lvl="0" indent="-285750">
              <a:buFont typeface="Arial" panose="020B0604020202020204" pitchFamily="34" charset="0"/>
              <a:buChar char="•"/>
            </a:pPr>
            <a:r>
              <a:rPr lang="ru-RU" sz="1000" b="1" kern="1200" dirty="0">
                <a:solidFill>
                  <a:schemeClr val="accent2"/>
                </a:solidFill>
                <a:latin typeface="Arial" charset="0"/>
                <a:ea typeface="+mn-ea"/>
                <a:cs typeface="+mn-cs"/>
              </a:rPr>
              <a:t>анализа и обработки изображений;</a:t>
            </a:r>
          </a:p>
          <a:p>
            <a:pPr marL="285750" lvl="0" indent="-285750">
              <a:buFont typeface="Arial" panose="020B0604020202020204" pitchFamily="34" charset="0"/>
              <a:buChar char="•"/>
            </a:pPr>
            <a:r>
              <a:rPr lang="ru-RU" sz="1000" b="1" kern="1200" dirty="0">
                <a:solidFill>
                  <a:schemeClr val="accent2"/>
                </a:solidFill>
                <a:latin typeface="Arial" charset="0"/>
                <a:ea typeface="+mn-ea"/>
                <a:cs typeface="+mn-cs"/>
              </a:rPr>
              <a:t>обработки неструктурированных данных</a:t>
            </a:r>
          </a:p>
          <a:p>
            <a:pPr marL="285750" lvl="0" indent="-285750">
              <a:buFont typeface="Arial" panose="020B0604020202020204" pitchFamily="34" charset="0"/>
              <a:buChar char="•"/>
            </a:pPr>
            <a:r>
              <a:rPr lang="ru-RU" sz="1000" b="1" kern="1200" dirty="0">
                <a:solidFill>
                  <a:schemeClr val="accent2"/>
                </a:solidFill>
                <a:latin typeface="Arial" charset="0"/>
                <a:ea typeface="+mn-ea"/>
                <a:cs typeface="+mn-cs"/>
              </a:rPr>
              <a:t>решения задач многокритериального выбора;</a:t>
            </a:r>
          </a:p>
          <a:p>
            <a:pPr marL="285750" lvl="0" indent="-285750">
              <a:buFont typeface="Arial" panose="020B0604020202020204" pitchFamily="34" charset="0"/>
              <a:buChar char="•"/>
            </a:pPr>
            <a:r>
              <a:rPr lang="ru-RU" sz="1000" b="1" kern="1200" dirty="0">
                <a:solidFill>
                  <a:schemeClr val="accent2"/>
                </a:solidFill>
                <a:latin typeface="Arial" charset="0"/>
                <a:ea typeface="+mn-ea"/>
                <a:cs typeface="+mn-cs"/>
              </a:rPr>
              <a:t>интеллектуальных агентов для распределённых вычислений в Интернет;</a:t>
            </a:r>
          </a:p>
          <a:p>
            <a:pPr marL="285750" lvl="0" indent="-285750">
              <a:buFont typeface="Arial" panose="020B0604020202020204" pitchFamily="34" charset="0"/>
              <a:buChar char="•"/>
            </a:pPr>
            <a:r>
              <a:rPr lang="ru-RU" sz="1000" b="1" kern="1200" dirty="0">
                <a:solidFill>
                  <a:schemeClr val="accent2"/>
                </a:solidFill>
                <a:latin typeface="Arial" charset="0"/>
                <a:ea typeface="+mn-ea"/>
                <a:cs typeface="+mn-cs"/>
              </a:rPr>
              <a:t>генерации параллельных программ для вычислительных  кластеров в системах.</a:t>
            </a:r>
          </a:p>
          <a:p>
            <a:pPr marL="285750" lvl="0" indent="-285750">
              <a:buFont typeface="Arial" panose="020B0604020202020204" pitchFamily="34" charset="0"/>
              <a:buChar char="•"/>
            </a:pPr>
            <a:r>
              <a:rPr lang="ru-RU" sz="1000" b="1" kern="1200" dirty="0" err="1">
                <a:solidFill>
                  <a:schemeClr val="accent2"/>
                </a:solidFill>
                <a:latin typeface="Arial" charset="0"/>
                <a:ea typeface="+mn-ea"/>
                <a:cs typeface="+mn-cs"/>
              </a:rPr>
              <a:t>интеллектной</a:t>
            </a:r>
            <a:r>
              <a:rPr lang="ru-RU" sz="1000" b="1" kern="1200" dirty="0">
                <a:solidFill>
                  <a:schemeClr val="accent2"/>
                </a:solidFill>
                <a:latin typeface="Arial" charset="0"/>
                <a:ea typeface="+mn-ea"/>
                <a:cs typeface="+mn-cs"/>
              </a:rPr>
              <a:t> обработки пространственных данных; </a:t>
            </a:r>
          </a:p>
          <a:p>
            <a:pPr marL="285750" lvl="0" indent="-285750">
              <a:buFont typeface="Arial" panose="020B0604020202020204" pitchFamily="34" charset="0"/>
              <a:buChar char="•"/>
            </a:pPr>
            <a:r>
              <a:rPr lang="ru-RU" sz="1000" b="1" kern="1200" dirty="0">
                <a:solidFill>
                  <a:schemeClr val="accent2"/>
                </a:solidFill>
                <a:latin typeface="Arial" charset="0"/>
                <a:ea typeface="+mn-ea"/>
                <a:cs typeface="+mn-cs"/>
              </a:rPr>
              <a:t>спецификаций для автоматизации обработки данных и создания прикладных систем; </a:t>
            </a:r>
          </a:p>
          <a:p>
            <a:pPr marL="285750" lvl="0" indent="-285750">
              <a:buFont typeface="Arial" panose="020B0604020202020204" pitchFamily="34" charset="0"/>
              <a:buChar char="•"/>
            </a:pPr>
            <a:r>
              <a:rPr lang="ru-RU" sz="1000" b="1" kern="1200" dirty="0">
                <a:solidFill>
                  <a:schemeClr val="accent2"/>
                </a:solidFill>
                <a:latin typeface="Arial" charset="0"/>
                <a:ea typeface="+mn-ea"/>
                <a:cs typeface="+mn-cs"/>
              </a:rPr>
              <a:t>многомерного анализа данных;</a:t>
            </a:r>
          </a:p>
          <a:p>
            <a:pPr marL="285750" lvl="0" indent="-285750">
              <a:buFont typeface="Arial" panose="020B0604020202020204" pitchFamily="34" charset="0"/>
              <a:buChar char="•"/>
            </a:pPr>
            <a:r>
              <a:rPr lang="ru-RU" sz="1000" b="1" kern="1200" dirty="0">
                <a:solidFill>
                  <a:schemeClr val="accent2"/>
                </a:solidFill>
                <a:latin typeface="Arial" charset="0"/>
                <a:ea typeface="+mn-ea"/>
                <a:cs typeface="+mn-cs"/>
              </a:rPr>
              <a:t>интеллектуализации программного обеспечения;</a:t>
            </a:r>
          </a:p>
          <a:p>
            <a:pPr marL="285750" lvl="0" indent="-285750">
              <a:buFont typeface="Arial" panose="020B0604020202020204" pitchFamily="34" charset="0"/>
              <a:buChar char="•"/>
            </a:pPr>
            <a:r>
              <a:rPr lang="ru-RU" sz="1000" b="1" kern="1200" dirty="0">
                <a:solidFill>
                  <a:schemeClr val="accent2"/>
                </a:solidFill>
                <a:latin typeface="Arial" charset="0"/>
                <a:ea typeface="+mn-ea"/>
                <a:cs typeface="+mn-cs"/>
              </a:rPr>
              <a:t>математического и информационного моделирования;</a:t>
            </a:r>
            <a:endParaRPr lang="ru-RU" altLang="ru-RU" sz="1050" b="1" dirty="0">
              <a:solidFill>
                <a:srgbClr val="000099"/>
              </a:solidFill>
            </a:endParaRP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35</a:t>
            </a:fld>
            <a:endParaRPr lang="ru-RU" altLang="ru-RU"/>
          </a:p>
        </p:txBody>
      </p:sp>
    </p:spTree>
    <p:extLst>
      <p:ext uri="{BB962C8B-B14F-4D97-AF65-F5344CB8AC3E}">
        <p14:creationId xmlns:p14="http://schemas.microsoft.com/office/powerpoint/2010/main" val="4177479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800" b="1" kern="1200" dirty="0">
                <a:solidFill>
                  <a:srgbClr val="CC0000"/>
                </a:solidFill>
                <a:latin typeface="Arial" charset="0"/>
                <a:ea typeface="+mn-ea"/>
                <a:cs typeface="+mn-cs"/>
              </a:rPr>
              <a:t>Технологии автоматизации создания информационных систем</a:t>
            </a:r>
            <a:endParaRPr lang="en-US" sz="800" b="1" kern="1200" dirty="0">
              <a:solidFill>
                <a:srgbClr val="CC0000"/>
              </a:solidFill>
              <a:latin typeface="Arial" charset="0"/>
              <a:ea typeface="+mn-ea"/>
              <a:cs typeface="+mn-cs"/>
            </a:endParaRPr>
          </a:p>
          <a:p>
            <a:r>
              <a:rPr kumimoji="1" lang="ru-RU" sz="1050" b="1" kern="1200" dirty="0">
                <a:solidFill>
                  <a:schemeClr val="accent2"/>
                </a:solidFill>
              </a:rPr>
              <a:t>Технология и инструментальная система автоматизации создания приложений баз данных с ГИС-функциональностью на основе декларативных спецификаций</a:t>
            </a:r>
          </a:p>
          <a:p>
            <a:pPr lvl="1"/>
            <a:r>
              <a:rPr kumimoji="1" lang="ru-RU" sz="1050" b="1" kern="1200" dirty="0">
                <a:solidFill>
                  <a:schemeClr val="accent2"/>
                </a:solidFill>
                <a:ea typeface="+mn-ea"/>
                <a:cs typeface="+mn-cs"/>
              </a:rPr>
              <a:t>Автоматизированные информационные системы для органов местного самоуправления </a:t>
            </a:r>
          </a:p>
          <a:p>
            <a:r>
              <a:rPr kumimoji="1" lang="ru-RU" sz="1050" b="1" kern="1200" dirty="0">
                <a:solidFill>
                  <a:schemeClr val="accent2"/>
                </a:solidFill>
              </a:rPr>
              <a:t>Методы автоматизации создания прикладных информационных систем на основе </a:t>
            </a:r>
            <a:r>
              <a:rPr kumimoji="1" lang="en-US" sz="1050" b="1" kern="1200" dirty="0">
                <a:solidFill>
                  <a:schemeClr val="accent2"/>
                </a:solidFill>
              </a:rPr>
              <a:t>MDA</a:t>
            </a:r>
            <a:r>
              <a:rPr kumimoji="1" lang="ru-RU" sz="1050" b="1" kern="1200" dirty="0">
                <a:solidFill>
                  <a:schemeClr val="accent2"/>
                </a:solidFill>
              </a:rPr>
              <a:t> подхода </a:t>
            </a:r>
          </a:p>
          <a:p>
            <a:pPr lvl="1"/>
            <a:r>
              <a:rPr kumimoji="1" lang="ru-RU" sz="1050" b="1" kern="1200" dirty="0">
                <a:solidFill>
                  <a:schemeClr val="accent2"/>
                </a:solidFill>
                <a:ea typeface="+mn-ea"/>
                <a:cs typeface="+mn-cs"/>
              </a:rPr>
              <a:t>Экспертные системы в области техногенной и природной безопасности</a:t>
            </a:r>
          </a:p>
          <a:p>
            <a:pPr lvl="1"/>
            <a:r>
              <a:rPr kumimoji="1" lang="ru-RU" sz="1050" b="1" kern="1200" dirty="0">
                <a:solidFill>
                  <a:schemeClr val="accent2"/>
                </a:solidFill>
                <a:ea typeface="+mn-ea"/>
                <a:cs typeface="+mn-cs"/>
              </a:rPr>
              <a:t>Популяционный раковый регистр</a:t>
            </a:r>
            <a:endParaRPr kumimoji="1" lang="en-US" sz="1050" b="1" kern="1200" dirty="0">
              <a:solidFill>
                <a:schemeClr val="accent2"/>
              </a:solidFill>
              <a:ea typeface="+mn-ea"/>
              <a:cs typeface="+mn-cs"/>
            </a:endParaRPr>
          </a:p>
          <a:p>
            <a:r>
              <a:rPr kumimoji="1" lang="ru-RU" sz="1050" b="1" kern="1200" dirty="0">
                <a:solidFill>
                  <a:schemeClr val="accent2"/>
                </a:solidFill>
              </a:rPr>
              <a:t>Технологии создания геоинформационных систем (ГИС)</a:t>
            </a:r>
          </a:p>
          <a:p>
            <a:pPr lvl="1"/>
            <a:r>
              <a:rPr kumimoji="1" lang="ru-RU" sz="1050" b="1" kern="1200" dirty="0">
                <a:solidFill>
                  <a:schemeClr val="accent2"/>
                </a:solidFill>
                <a:ea typeface="+mn-ea"/>
                <a:cs typeface="+mn-cs"/>
              </a:rPr>
              <a:t>Интеграция баз данных и ГИС</a:t>
            </a:r>
          </a:p>
          <a:p>
            <a:pPr lvl="1"/>
            <a:r>
              <a:rPr kumimoji="1" lang="ru-RU" sz="1050" b="1" kern="1200" dirty="0">
                <a:solidFill>
                  <a:schemeClr val="accent2"/>
                </a:solidFill>
                <a:ea typeface="+mn-ea"/>
                <a:cs typeface="+mn-cs"/>
              </a:rPr>
              <a:t>Создание </a:t>
            </a:r>
            <a:r>
              <a:rPr kumimoji="1" lang="ru-RU" sz="1050" b="1" kern="1200" dirty="0" err="1">
                <a:solidFill>
                  <a:schemeClr val="accent2"/>
                </a:solidFill>
                <a:ea typeface="+mn-ea"/>
                <a:cs typeface="+mn-cs"/>
              </a:rPr>
              <a:t>геопорталов</a:t>
            </a:r>
            <a:r>
              <a:rPr kumimoji="1" lang="ru-RU" sz="1050" b="1" kern="1200" dirty="0">
                <a:solidFill>
                  <a:schemeClr val="accent2"/>
                </a:solidFill>
                <a:ea typeface="+mn-ea"/>
                <a:cs typeface="+mn-cs"/>
              </a:rPr>
              <a:t> для поддержки</a:t>
            </a:r>
          </a:p>
          <a:p>
            <a:pPr marL="723900" lvl="1" indent="-266700">
              <a:buNone/>
            </a:pPr>
            <a:r>
              <a:rPr kumimoji="1" lang="ru-RU" sz="1050" b="1" kern="1200" dirty="0">
                <a:solidFill>
                  <a:schemeClr val="accent2"/>
                </a:solidFill>
                <a:ea typeface="+mn-ea"/>
                <a:cs typeface="+mn-cs"/>
              </a:rPr>
              <a:t>	междисциплинарных исследований</a:t>
            </a:r>
          </a:p>
          <a:p>
            <a:pPr lvl="1"/>
            <a:r>
              <a:rPr kumimoji="1" lang="ru-RU" sz="1050" b="1" kern="1200" dirty="0">
                <a:solidFill>
                  <a:schemeClr val="accent2"/>
                </a:solidFill>
                <a:ea typeface="+mn-ea"/>
                <a:cs typeface="+mn-cs"/>
              </a:rPr>
              <a:t>Создание муниципальных ГИС</a:t>
            </a:r>
          </a:p>
          <a:p>
            <a:pPr lvl="1"/>
            <a:r>
              <a:rPr kumimoji="1" lang="ru-RU" sz="1050" b="1" kern="1200" dirty="0">
                <a:solidFill>
                  <a:schemeClr val="accent2"/>
                </a:solidFill>
                <a:ea typeface="+mn-ea"/>
                <a:cs typeface="+mn-cs"/>
              </a:rPr>
              <a:t>Создание сервисов </a:t>
            </a:r>
            <a:r>
              <a:rPr kumimoji="1" lang="ru-RU" sz="1050" b="1" kern="1200" dirty="0" err="1">
                <a:solidFill>
                  <a:schemeClr val="accent2"/>
                </a:solidFill>
                <a:ea typeface="+mn-ea"/>
                <a:cs typeface="+mn-cs"/>
              </a:rPr>
              <a:t>геоданных</a:t>
            </a:r>
            <a:endParaRPr kumimoji="1" lang="ru-RU" sz="1050" b="1" kern="1200" dirty="0">
              <a:solidFill>
                <a:schemeClr val="accent2"/>
              </a:solidFill>
              <a:ea typeface="+mn-ea"/>
              <a:cs typeface="+mn-cs"/>
            </a:endParaRP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36</a:t>
            </a:fld>
            <a:endParaRPr lang="ru-RU" altLang="ru-RU"/>
          </a:p>
        </p:txBody>
      </p:sp>
    </p:spTree>
    <p:extLst>
      <p:ext uri="{BB962C8B-B14F-4D97-AF65-F5344CB8AC3E}">
        <p14:creationId xmlns:p14="http://schemas.microsoft.com/office/powerpoint/2010/main" val="3788291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b="1" dirty="0">
                <a:solidFill>
                  <a:srgbClr val="CC0000"/>
                </a:solidFill>
              </a:rPr>
              <a:t>Технологии интеграции неструктурированных данных из произвольных размеченных таблиц</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ru-RU" sz="1200" b="1" kern="1200" dirty="0">
                <a:solidFill>
                  <a:schemeClr val="accent2"/>
                </a:solidFill>
              </a:rPr>
              <a:t>Для построения процессов извлечения информации и материализованной интеграции данных из произвольных размеченных таблиц впервые предложена методология анализа и интерпретации таблиц, отличительной особенностью которой является исполнение правил, обеспечивающих отображение известных фактов о табличной структуре, стиле и содержании в отсутствующие метаданные о семантических отношениях между внутренними элементами таблиц и внешними предметными знаниями . На основе предложенной методологии разработана система трансформации и очистки табличных данных, обеспечивающая,  в том числе, приведение к канонической форме (</a:t>
            </a:r>
            <a:r>
              <a:rPr kumimoji="1" lang="ru-RU" sz="1200" b="1" kern="1200" dirty="0" err="1">
                <a:solidFill>
                  <a:schemeClr val="accent2"/>
                </a:solidFill>
              </a:rPr>
              <a:t>каноникализации</a:t>
            </a:r>
            <a:r>
              <a:rPr kumimoji="1" lang="ru-RU" sz="1200" b="1" kern="1200" dirty="0">
                <a:solidFill>
                  <a:schemeClr val="accent2"/>
                </a:solidFill>
              </a:rPr>
              <a:t>) произвольных электронных таблиц </a:t>
            </a:r>
            <a:r>
              <a:rPr kumimoji="1" lang="en-US" sz="1200" b="1" kern="1200" dirty="0">
                <a:solidFill>
                  <a:schemeClr val="accent2"/>
                </a:solidFill>
              </a:rPr>
              <a:t>Excel</a:t>
            </a:r>
            <a:r>
              <a:rPr kumimoji="1" lang="ru-RU" sz="1200" b="1" kern="1200" dirty="0">
                <a:solidFill>
                  <a:schemeClr val="accent2"/>
                </a:solidFill>
              </a:rPr>
              <a:t>.</a:t>
            </a:r>
            <a:endParaRPr lang="ru-RU" sz="1200" dirty="0"/>
          </a:p>
          <a:p>
            <a:endParaRPr lang="ru-RU" dirty="0"/>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37</a:t>
            </a:fld>
            <a:endParaRPr lang="ru-RU" altLang="ru-RU"/>
          </a:p>
        </p:txBody>
      </p:sp>
    </p:spTree>
    <p:extLst>
      <p:ext uri="{BB962C8B-B14F-4D97-AF65-F5344CB8AC3E}">
        <p14:creationId xmlns:p14="http://schemas.microsoft.com/office/powerpoint/2010/main" val="1088043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sz="1200" b="1" kern="1200" dirty="0">
                <a:solidFill>
                  <a:srgbClr val="CC0000"/>
                </a:solidFill>
                <a:latin typeface="Arial" charset="0"/>
                <a:ea typeface="+mn-ea"/>
                <a:cs typeface="+mn-cs"/>
              </a:rPr>
              <a:t>Технология разработки и применения предметно-ориентированных вычислительных сред</a:t>
            </a:r>
          </a:p>
          <a:p>
            <a:pPr>
              <a:spcAft>
                <a:spcPts val="600"/>
              </a:spcAft>
            </a:pPr>
            <a:r>
              <a:rPr lang="ru-RU" sz="1200" dirty="0">
                <a:solidFill>
                  <a:srgbClr val="0033CC"/>
                </a:solidFill>
              </a:rPr>
              <a:t>Разработана новая технология разработки и применения предметно-ориентированных гетерогенных распределенных вычислительных сред, интегрирующих </a:t>
            </a:r>
            <a:r>
              <a:rPr lang="en-US" sz="1200" dirty="0">
                <a:solidFill>
                  <a:srgbClr val="0033CC"/>
                </a:solidFill>
              </a:rPr>
              <a:t>Grid</a:t>
            </a:r>
            <a:r>
              <a:rPr lang="ru-RU" sz="1200" dirty="0">
                <a:solidFill>
                  <a:srgbClr val="0033CC"/>
                </a:solidFill>
              </a:rPr>
              <a:t> и облачные вычисления.</a:t>
            </a:r>
          </a:p>
          <a:p>
            <a:pPr>
              <a:spcAft>
                <a:spcPts val="600"/>
              </a:spcAft>
            </a:pPr>
            <a:r>
              <a:rPr lang="ru-RU" sz="1200">
                <a:solidFill>
                  <a:srgbClr val="0033CC"/>
                </a:solidFill>
              </a:rPr>
              <a:t>С ее помощью создана специализированная среда для решения важных практических задач исследования направлений развития топливо-энергетического комплекса.</a:t>
            </a:r>
          </a:p>
          <a:p>
            <a:endParaRPr lang="ru-RU" altLang="ru-RU" dirty="0"/>
          </a:p>
        </p:txBody>
      </p:sp>
    </p:spTree>
    <p:extLst>
      <p:ext uri="{BB962C8B-B14F-4D97-AF65-F5344CB8AC3E}">
        <p14:creationId xmlns:p14="http://schemas.microsoft.com/office/powerpoint/2010/main" val="1994068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ru-RU" dirty="0"/>
              <a:t>The control of a distributed computing is implemented using the multi-level multi-agent systems (MAS)</a:t>
            </a:r>
            <a:r>
              <a:rPr lang="ru-RU" altLang="ru-RU" dirty="0"/>
              <a:t>, </a:t>
            </a:r>
            <a:r>
              <a:rPr lang="en-US" altLang="ru-RU" dirty="0"/>
              <a:t>where</a:t>
            </a:r>
            <a:r>
              <a:rPr lang="ru-RU" altLang="ru-RU" dirty="0"/>
              <a:t> </a:t>
            </a:r>
            <a:r>
              <a:rPr lang="en-US" altLang="ru-RU" dirty="0"/>
              <a:t>agents interact by rules of group actions. </a:t>
            </a:r>
            <a:r>
              <a:rPr lang="en-US" dirty="0"/>
              <a:t>Agents of the same MAC layer perform similar functions. It can be combined in a virtual community for co-operation (competition). </a:t>
            </a:r>
          </a:p>
          <a:p>
            <a:r>
              <a:rPr lang="en-US" dirty="0"/>
              <a:t>Agents of different levels differ in knowledge volume (the higher the level, the more knowledge).</a:t>
            </a:r>
          </a:p>
          <a:p>
            <a:r>
              <a:rPr lang="en-US" dirty="0"/>
              <a:t>The slide shows an example of the MAC, including user agents, agents for computing planning, classification and specification of tasks, allocation and monitoring of resources. </a:t>
            </a:r>
            <a:endParaRPr lang="ru-RU" altLang="ru-RU"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a:t>On th</a:t>
            </a:r>
            <a:r>
              <a:rPr lang="en-US" b="0" dirty="0"/>
              <a:t>e base of institute the </a:t>
            </a:r>
            <a:r>
              <a:rPr lang="en-US" altLang="ru-RU" b="0" dirty="0">
                <a:solidFill>
                  <a:srgbClr val="333399"/>
                </a:solidFill>
              </a:rPr>
              <a:t>Irkutsk Supercomputer Center of SB RAS ...</a:t>
            </a: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46</a:t>
            </a:fld>
            <a:endParaRPr lang="ru-RU" altLang="ru-RU"/>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main computing resource of ISCC </a:t>
            </a:r>
            <a:r>
              <a:rPr lang="ru-RU" dirty="0"/>
              <a:t>– </a:t>
            </a:r>
            <a:r>
              <a:rPr lang="en-US" dirty="0"/>
              <a:t>cluster</a:t>
            </a:r>
            <a:r>
              <a:rPr lang="ru-RU" dirty="0"/>
              <a:t> «</a:t>
            </a:r>
            <a:r>
              <a:rPr lang="en-US" dirty="0"/>
              <a:t>Academician V.M.</a:t>
            </a:r>
            <a:r>
              <a:rPr lang="en-US" baseline="0" dirty="0"/>
              <a:t> Matrosov</a:t>
            </a:r>
            <a:r>
              <a:rPr lang="ru-RU" dirty="0"/>
              <a:t>»</a:t>
            </a: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47</a:t>
            </a:fld>
            <a:endParaRPr lang="ru-RU" altLang="ru-RU"/>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48</a:t>
            </a:fld>
            <a:endParaRPr lang="ru-RU" altLang="ru-RU"/>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altLang="ru-RU" b="1" dirty="0">
                <a:solidFill>
                  <a:schemeClr val="accent2"/>
                </a:solidFill>
              </a:rPr>
              <a:t>Интеграция и развитие интегрированной информационно-вычислительной сети ИРНОК, централизованной системы хранения данных, системы бесперебойного электроснабжения центрального узла ИИВС, вычислительных кластерных систем Суперкомпьютерного центра, уникальных информационных ресурсов, связанных с исследованиями озера Байкал и Байкальской природной территории.</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51</a:t>
            </a:fld>
            <a:endParaRPr lang="ru-RU" altLang="ru-RU"/>
          </a:p>
        </p:txBody>
      </p:sp>
    </p:spTree>
    <p:extLst>
      <p:ext uri="{BB962C8B-B14F-4D97-AF65-F5344CB8AC3E}">
        <p14:creationId xmlns:p14="http://schemas.microsoft.com/office/powerpoint/2010/main" val="2625920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eaLnBrk="1" hangingPunct="1"/>
            <a:r>
              <a:rPr lang="ru-RU" altLang="ru-RU" sz="1600" b="1" dirty="0">
                <a:solidFill>
                  <a:srgbClr val="CC0000"/>
                </a:solidFill>
              </a:rPr>
              <a:t>Учеными института разработаны: </a:t>
            </a:r>
          </a:p>
          <a:p>
            <a:pPr eaLnBrk="1" hangingPunct="1">
              <a:spcBef>
                <a:spcPct val="50000"/>
              </a:spcBef>
              <a:buFontTx/>
              <a:buChar char="•"/>
            </a:pPr>
            <a:r>
              <a:rPr lang="ru-RU" altLang="ru-RU" sz="1200" b="1" dirty="0">
                <a:solidFill>
                  <a:schemeClr val="accent2"/>
                </a:solidFill>
              </a:rPr>
              <a:t> методы исследования устойчивости, управляемости и других динамических </a:t>
            </a:r>
          </a:p>
          <a:p>
            <a:pPr eaLnBrk="1" hangingPunct="1"/>
            <a:r>
              <a:rPr lang="ru-RU" altLang="ru-RU" sz="1200" b="1" dirty="0">
                <a:solidFill>
                  <a:schemeClr val="accent2"/>
                </a:solidFill>
              </a:rPr>
              <a:t>  свойств сложных систем, </a:t>
            </a:r>
          </a:p>
          <a:p>
            <a:pPr eaLnBrk="1" hangingPunct="1">
              <a:spcBef>
                <a:spcPct val="50000"/>
              </a:spcBef>
              <a:buFontTx/>
              <a:buChar char="•"/>
            </a:pPr>
            <a:r>
              <a:rPr lang="ru-RU" altLang="ru-RU" sz="1200" b="1" dirty="0">
                <a:solidFill>
                  <a:schemeClr val="accent2"/>
                </a:solidFill>
              </a:rPr>
              <a:t> методы оптимального управления, </a:t>
            </a:r>
          </a:p>
          <a:p>
            <a:pPr eaLnBrk="1" hangingPunct="1">
              <a:spcBef>
                <a:spcPct val="50000"/>
              </a:spcBef>
              <a:buFontTx/>
              <a:buChar char="•"/>
            </a:pPr>
            <a:r>
              <a:rPr lang="ru-RU" altLang="ru-RU" sz="1200" b="1" dirty="0">
                <a:solidFill>
                  <a:schemeClr val="accent2"/>
                </a:solidFill>
              </a:rPr>
              <a:t> методы управления, в том числе разрывными системами,</a:t>
            </a:r>
          </a:p>
          <a:p>
            <a:pPr eaLnBrk="1" hangingPunct="1">
              <a:spcBef>
                <a:spcPct val="50000"/>
              </a:spcBef>
              <a:buFontTx/>
              <a:buChar char="•"/>
            </a:pPr>
            <a:r>
              <a:rPr lang="ru-RU" altLang="ru-RU" sz="1200" b="1" dirty="0">
                <a:solidFill>
                  <a:schemeClr val="accent2"/>
                </a:solidFill>
              </a:rPr>
              <a:t> методы идентификации динамических систем,</a:t>
            </a:r>
          </a:p>
          <a:p>
            <a:pPr eaLnBrk="1" hangingPunct="1">
              <a:spcBef>
                <a:spcPct val="50000"/>
              </a:spcBef>
              <a:buFontTx/>
              <a:buChar char="•"/>
            </a:pPr>
            <a:r>
              <a:rPr lang="ru-RU" altLang="ru-RU" sz="1200" b="1" dirty="0">
                <a:solidFill>
                  <a:schemeClr val="accent2"/>
                </a:solidFill>
              </a:rPr>
              <a:t> методы отыскания явных решений интегро-дифференциальных систем </a:t>
            </a:r>
          </a:p>
          <a:p>
            <a:pPr eaLnBrk="1" hangingPunct="1"/>
            <a:r>
              <a:rPr lang="ru-RU" altLang="ru-RU" sz="1200" b="1" dirty="0">
                <a:solidFill>
                  <a:schemeClr val="accent2"/>
                </a:solidFill>
              </a:rPr>
              <a:t>  уравнений типа Власова-</a:t>
            </a:r>
            <a:r>
              <a:rPr lang="ru-RU" altLang="ru-RU" sz="1200" b="1" dirty="0" err="1">
                <a:solidFill>
                  <a:schemeClr val="accent2"/>
                </a:solidFill>
              </a:rPr>
              <a:t>Максвела</a:t>
            </a:r>
            <a:r>
              <a:rPr lang="ru-RU" altLang="ru-RU" sz="1200" b="1" dirty="0">
                <a:solidFill>
                  <a:schemeClr val="accent2"/>
                </a:solidFill>
              </a:rPr>
              <a:t> и др., </a:t>
            </a:r>
          </a:p>
          <a:p>
            <a:pPr eaLnBrk="1" hangingPunct="1">
              <a:spcBef>
                <a:spcPct val="50000"/>
              </a:spcBef>
              <a:buFontTx/>
              <a:buChar char="•"/>
            </a:pPr>
            <a:r>
              <a:rPr lang="ru-RU" altLang="ru-RU" sz="1200" b="1" dirty="0">
                <a:solidFill>
                  <a:schemeClr val="accent2"/>
                </a:solidFill>
              </a:rPr>
              <a:t> численные методы построения разностных схем для дифференциальных и </a:t>
            </a:r>
          </a:p>
          <a:p>
            <a:pPr eaLnBrk="1" hangingPunct="1"/>
            <a:r>
              <a:rPr lang="ru-RU" altLang="ru-RU" sz="1200" b="1" dirty="0">
                <a:solidFill>
                  <a:schemeClr val="accent2"/>
                </a:solidFill>
              </a:rPr>
              <a:t>  интегральных уравнений, </a:t>
            </a:r>
          </a:p>
          <a:p>
            <a:pPr eaLnBrk="1" hangingPunct="1">
              <a:spcBef>
                <a:spcPct val="50000"/>
              </a:spcBef>
              <a:buFontTx/>
              <a:buChar char="•"/>
            </a:pPr>
            <a:r>
              <a:rPr lang="ru-RU" altLang="ru-RU" sz="1200" b="1" dirty="0">
                <a:solidFill>
                  <a:schemeClr val="accent2"/>
                </a:solidFill>
              </a:rPr>
              <a:t> методы и модели автоматизации планирования и управления вычислениями в </a:t>
            </a:r>
          </a:p>
          <a:p>
            <a:pPr eaLnBrk="1" hangingPunct="1"/>
            <a:r>
              <a:rPr lang="ru-RU" altLang="ru-RU" sz="1200" b="1" dirty="0">
                <a:solidFill>
                  <a:schemeClr val="accent2"/>
                </a:solidFill>
              </a:rPr>
              <a:t>  распределенных вычислительных системах, </a:t>
            </a:r>
          </a:p>
          <a:p>
            <a:pPr eaLnBrk="1" hangingPunct="1">
              <a:spcBef>
                <a:spcPct val="50000"/>
              </a:spcBef>
              <a:buFontTx/>
              <a:buChar char="•"/>
            </a:pPr>
            <a:r>
              <a:rPr lang="ru-RU" altLang="ru-RU" sz="1200" b="1" dirty="0">
                <a:solidFill>
                  <a:schemeClr val="accent2"/>
                </a:solidFill>
              </a:rPr>
              <a:t> информационные технологии для решения задач техногенной и </a:t>
            </a:r>
          </a:p>
          <a:p>
            <a:pPr eaLnBrk="1" hangingPunct="1"/>
            <a:r>
              <a:rPr lang="ru-RU" altLang="ru-RU" sz="1200" b="1" dirty="0">
                <a:solidFill>
                  <a:schemeClr val="accent2"/>
                </a:solidFill>
              </a:rPr>
              <a:t>  информационной безопасности, </a:t>
            </a:r>
          </a:p>
          <a:p>
            <a:pPr eaLnBrk="1" hangingPunct="1">
              <a:spcBef>
                <a:spcPct val="50000"/>
              </a:spcBef>
              <a:buFontTx/>
              <a:buChar char="•"/>
            </a:pPr>
            <a:r>
              <a:rPr lang="ru-RU" altLang="ru-RU" sz="1200" b="1" dirty="0">
                <a:solidFill>
                  <a:schemeClr val="accent2"/>
                </a:solidFill>
              </a:rPr>
              <a:t> информационные технологии автоматизации представления и </a:t>
            </a:r>
            <a:r>
              <a:rPr lang="ru-RU" altLang="ru-RU" sz="1200" b="1" dirty="0" err="1">
                <a:solidFill>
                  <a:schemeClr val="accent2"/>
                </a:solidFill>
              </a:rPr>
              <a:t>интеллектной</a:t>
            </a:r>
            <a:r>
              <a:rPr lang="ru-RU" altLang="ru-RU" sz="1200" b="1" dirty="0">
                <a:solidFill>
                  <a:schemeClr val="accent2"/>
                </a:solidFill>
              </a:rPr>
              <a:t> </a:t>
            </a:r>
          </a:p>
          <a:p>
            <a:pPr eaLnBrk="1" hangingPunct="1"/>
            <a:r>
              <a:rPr lang="ru-RU" altLang="ru-RU" sz="1200" b="1" dirty="0">
                <a:solidFill>
                  <a:schemeClr val="accent2"/>
                </a:solidFill>
              </a:rPr>
              <a:t>  обработки данных. </a:t>
            </a:r>
          </a:p>
          <a:p>
            <a:pPr eaLnBrk="1" hangingPunct="1">
              <a:spcBef>
                <a:spcPts val="600"/>
              </a:spcBef>
            </a:pPr>
            <a:r>
              <a:rPr lang="ru-RU" altLang="ru-RU" b="1" dirty="0">
                <a:solidFill>
                  <a:schemeClr val="accent2"/>
                </a:solidFill>
              </a:rPr>
              <a:t>Развитые методы и технологии применены в исследовании систем технической,  эколого-экономической и физической природы.</a:t>
            </a:r>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5</a:t>
            </a:fld>
            <a:endParaRPr lang="ru-RU" altLang="ru-RU"/>
          </a:p>
        </p:txBody>
      </p:sp>
    </p:spTree>
    <p:extLst>
      <p:ext uri="{BB962C8B-B14F-4D97-AF65-F5344CB8AC3E}">
        <p14:creationId xmlns:p14="http://schemas.microsoft.com/office/powerpoint/2010/main" val="180894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Впервые в мире построена теория дифференциальных включений с невыпуклой правой частью в </a:t>
            </a:r>
            <a:r>
              <a:rPr lang="ru-RU" dirty="0" err="1"/>
              <a:t>банаховом</a:t>
            </a:r>
            <a:r>
              <a:rPr lang="ru-RU" dirty="0"/>
              <a:t> пространстве с приложениями к задачам вариационного исчисления, оптимального управления, механики и др. (чл.-к. А.А. Толстоногов)</a:t>
            </a:r>
          </a:p>
          <a:p>
            <a:r>
              <a:rPr lang="ru-RU" dirty="0"/>
              <a:t>Цитируемость публикаций – 433, 207 авторами (База цитирования Американского математического общества).</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7</a:t>
            </a:fld>
            <a:endParaRPr lang="ru-RU" altLang="ru-RU"/>
          </a:p>
        </p:txBody>
      </p:sp>
    </p:spTree>
    <p:extLst>
      <p:ext uri="{BB962C8B-B14F-4D97-AF65-F5344CB8AC3E}">
        <p14:creationId xmlns:p14="http://schemas.microsoft.com/office/powerpoint/2010/main" val="4210992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Развиты общая и качественная теория дифференциальных уравнений с разрывной правой частью с приложениями к исследованиям механических систем с сухим трением, управляемым по </a:t>
            </a:r>
            <a:r>
              <a:rPr lang="ru-RU" dirty="0" err="1"/>
              <a:t>лагранжевым</a:t>
            </a:r>
            <a:r>
              <a:rPr lang="ru-RU" dirty="0"/>
              <a:t> системам с разрывными управлениями, систем с запаздыванием </a:t>
            </a:r>
          </a:p>
          <a:p>
            <a:r>
              <a:rPr lang="ru-RU" dirty="0"/>
              <a:t>(д.ф.-м.н. И.А. </a:t>
            </a:r>
            <a:r>
              <a:rPr lang="ru-RU" dirty="0" err="1"/>
              <a:t>Финогенко</a:t>
            </a:r>
            <a:r>
              <a:rPr lang="ru-RU" dirty="0"/>
              <a:t>).</a:t>
            </a:r>
          </a:p>
          <a:p>
            <a:r>
              <a:rPr lang="ru-RU" dirty="0"/>
              <a:t>Фазовая плоскость движения звена манипулятора по заданной траектории  (полуокружности). Высокочастотные колебания вызваны реализацией «скользящего режима» по целевому множеству </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8</a:t>
            </a:fld>
            <a:endParaRPr lang="ru-RU" altLang="ru-RU"/>
          </a:p>
        </p:txBody>
      </p:sp>
    </p:spTree>
    <p:extLst>
      <p:ext uri="{BB962C8B-B14F-4D97-AF65-F5344CB8AC3E}">
        <p14:creationId xmlns:p14="http://schemas.microsoft.com/office/powerpoint/2010/main" val="737447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Построена законченная структурная и качественная теория систем дифференциально-алгебраических уравнений. Полученные результаты опережают зарубежные аналоги и послужили основой для исследования дифференциально-алгебраических уравнений с частными производными, что является актуальнейшей проблемой данного научного направления в настоящее время. Построенная теория позволяет исследовать динамические </a:t>
            </a:r>
          </a:p>
          <a:p>
            <a:r>
              <a:rPr lang="ru-RU" dirty="0"/>
              <a:t>свойства и разрешимость математических моделей, описывающих процессы в электротехнике, химической кинетике, гидродинамике, теплотехнике и других приложениях.</a:t>
            </a:r>
          </a:p>
          <a:p>
            <a:r>
              <a:rPr lang="ru-RU" dirty="0"/>
              <a:t>(д.ф.-м.н. Ю.Е. </a:t>
            </a:r>
            <a:r>
              <a:rPr lang="ru-RU" dirty="0" err="1"/>
              <a:t>Бояринцев</a:t>
            </a:r>
            <a:r>
              <a:rPr lang="ru-RU" dirty="0"/>
              <a:t>, д.ф.-м.н. В.Ф. Чистяков, д.ф.-м.н. А.А. Щеглова).</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9</a:t>
            </a:fld>
            <a:endParaRPr lang="ru-RU" altLang="ru-RU"/>
          </a:p>
        </p:txBody>
      </p:sp>
    </p:spTree>
    <p:extLst>
      <p:ext uri="{BB962C8B-B14F-4D97-AF65-F5344CB8AC3E}">
        <p14:creationId xmlns:p14="http://schemas.microsoft.com/office/powerpoint/2010/main" val="3073640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Развита нелинейная теория внутренней устойчивости группировок движущихся объектов (формаций). Внутренняя устойчивость понимается как возможность сохранения объектами  заранее заданной конфигурации с некоторой точностью. В отличие от известных постановок, учитываются неполнота и неточность измерения состояния, неопределенности среды и объектов, ограниченность управления, а также дискретность измерений и формирования управлений (</a:t>
            </a:r>
            <a:r>
              <a:rPr lang="ru-RU" dirty="0" err="1"/>
              <a:t>ак</a:t>
            </a:r>
            <a:r>
              <a:rPr lang="ru-RU" dirty="0"/>
              <a:t>. С.Н. Васильев, </a:t>
            </a:r>
          </a:p>
          <a:p>
            <a:r>
              <a:rPr lang="ru-RU" dirty="0"/>
              <a:t>д.ф.-м.н. А.В. Лакеев).</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10</a:t>
            </a:fld>
            <a:endParaRPr lang="ru-RU" altLang="ru-RU"/>
          </a:p>
        </p:txBody>
      </p:sp>
    </p:spTree>
    <p:extLst>
      <p:ext uri="{BB962C8B-B14F-4D97-AF65-F5344CB8AC3E}">
        <p14:creationId xmlns:p14="http://schemas.microsoft.com/office/powerpoint/2010/main" val="732891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Получены основанные на использовании вектор-функций Ляпунова (ВФЛ) условия асимптотической устойчивости и </a:t>
            </a:r>
            <a:r>
              <a:rPr lang="ru-RU" dirty="0" err="1"/>
              <a:t>диссипативности</a:t>
            </a:r>
            <a:r>
              <a:rPr lang="ru-RU" dirty="0"/>
              <a:t> нелинейных систем цифрового управления непрерывными объектами, в которых управление содержит как непрерывные, так и дискретные во времени компоненты. Разработаны и </a:t>
            </a:r>
            <a:r>
              <a:rPr lang="ru-RU" dirty="0" err="1"/>
              <a:t>программно</a:t>
            </a:r>
            <a:r>
              <a:rPr lang="ru-RU" dirty="0"/>
              <a:t> реализованы алгоритмы динамического анализа и параметрического синтеза с помощью </a:t>
            </a:r>
            <a:r>
              <a:rPr lang="ru-RU" dirty="0" err="1"/>
              <a:t>сублинейных</a:t>
            </a:r>
            <a:r>
              <a:rPr lang="ru-RU" dirty="0"/>
              <a:t> ВФЛ. Совместно с НПО им. С.А. Лавочкина проведен синтез системы прецизионной угловой стабилизации нежесткой конструкции большого космического телескопа «Спектр-УФ», обеспечивающей точность  до </a:t>
            </a:r>
          </a:p>
          <a:p>
            <a:r>
              <a:rPr lang="ru-RU" dirty="0"/>
              <a:t>0,03 </a:t>
            </a:r>
            <a:r>
              <a:rPr lang="ru-RU" dirty="0" err="1"/>
              <a:t>угл</a:t>
            </a:r>
            <a:r>
              <a:rPr lang="ru-RU" dirty="0"/>
              <a:t>. сек.</a:t>
            </a:r>
          </a:p>
          <a:p>
            <a:endParaRPr lang="ru-RU"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11</a:t>
            </a:fld>
            <a:endParaRPr lang="ru-RU" altLang="ru-RU"/>
          </a:p>
        </p:txBody>
      </p:sp>
    </p:spTree>
    <p:extLst>
      <p:ext uri="{BB962C8B-B14F-4D97-AF65-F5344CB8AC3E}">
        <p14:creationId xmlns:p14="http://schemas.microsoft.com/office/powerpoint/2010/main" val="3708581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6"/>
          <p:cNvSpPr>
            <a:spLocks noGrp="1" noChangeArrowheads="1"/>
          </p:cNvSpPr>
          <p:nvPr>
            <p:ph type="sldNum" sz="quarter" idx="10"/>
          </p:nvPr>
        </p:nvSpPr>
        <p:spPr>
          <a:ln/>
        </p:spPr>
        <p:txBody>
          <a:bodyPr/>
          <a:lstStyle>
            <a:lvl1pPr>
              <a:defRPr/>
            </a:lvl1pPr>
          </a:lstStyle>
          <a:p>
            <a:pPr>
              <a:defRPr/>
            </a:pPr>
            <a:fld id="{257B8548-F843-43F2-8D74-76B3264D991B}" type="slidenum">
              <a:rPr lang="ru-RU" altLang="ru-RU"/>
              <a:pPr>
                <a:defRPr/>
              </a:pPr>
              <a:t>‹#›</a:t>
            </a:fld>
            <a:endParaRPr lang="ru-RU" altLang="ru-RU"/>
          </a:p>
        </p:txBody>
      </p:sp>
    </p:spTree>
    <p:extLst>
      <p:ext uri="{BB962C8B-B14F-4D97-AF65-F5344CB8AC3E}">
        <p14:creationId xmlns:p14="http://schemas.microsoft.com/office/powerpoint/2010/main" val="359353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908720"/>
            <a:ext cx="82296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6"/>
          <p:cNvSpPr>
            <a:spLocks noGrp="1" noChangeArrowheads="1"/>
          </p:cNvSpPr>
          <p:nvPr>
            <p:ph type="sldNum" sz="quarter" idx="10"/>
          </p:nvPr>
        </p:nvSpPr>
        <p:spPr>
          <a:ln/>
        </p:spPr>
        <p:txBody>
          <a:bodyPr/>
          <a:lstStyle>
            <a:lvl1pPr>
              <a:defRPr/>
            </a:lvl1pPr>
          </a:lstStyle>
          <a:p>
            <a:pPr>
              <a:defRPr/>
            </a:pPr>
            <a:fld id="{1182ED19-F9E6-49E7-942F-7CDFE587BA93}" type="slidenum">
              <a:rPr lang="ru-RU" altLang="ru-RU"/>
              <a:pPr>
                <a:defRPr/>
              </a:pPr>
              <a:t>‹#›</a:t>
            </a:fld>
            <a:endParaRPr lang="ru-RU" altLang="ru-RU"/>
          </a:p>
        </p:txBody>
      </p:sp>
    </p:spTree>
    <p:extLst>
      <p:ext uri="{BB962C8B-B14F-4D97-AF65-F5344CB8AC3E}">
        <p14:creationId xmlns:p14="http://schemas.microsoft.com/office/powerpoint/2010/main" val="1135859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6"/>
          <p:cNvSpPr>
            <a:spLocks noGrp="1" noChangeArrowheads="1"/>
          </p:cNvSpPr>
          <p:nvPr>
            <p:ph type="sldNum" sz="quarter" idx="10"/>
          </p:nvPr>
        </p:nvSpPr>
        <p:spPr>
          <a:ln/>
        </p:spPr>
        <p:txBody>
          <a:bodyPr/>
          <a:lstStyle>
            <a:lvl1pPr>
              <a:defRPr/>
            </a:lvl1pPr>
          </a:lstStyle>
          <a:p>
            <a:pPr>
              <a:defRPr/>
            </a:pPr>
            <a:fld id="{B7E022FC-E0E8-47EF-970B-63BA438AD94C}" type="slidenum">
              <a:rPr lang="ru-RU" altLang="ru-RU"/>
              <a:pPr>
                <a:defRPr/>
              </a:pPr>
              <a:t>‹#›</a:t>
            </a:fld>
            <a:endParaRPr lang="ru-RU" altLang="ru-RU"/>
          </a:p>
        </p:txBody>
      </p:sp>
    </p:spTree>
    <p:extLst>
      <p:ext uri="{BB962C8B-B14F-4D97-AF65-F5344CB8AC3E}">
        <p14:creationId xmlns:p14="http://schemas.microsoft.com/office/powerpoint/2010/main" val="4160565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Объект 1"/>
          <p:cNvSpPr>
            <a:spLocks noGrp="1"/>
          </p:cNvSpPr>
          <p:nvPr>
            <p:ph/>
          </p:nvPr>
        </p:nvSpPr>
        <p:spPr>
          <a:xfrm>
            <a:off x="457200" y="764704"/>
            <a:ext cx="8229600" cy="5361459"/>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3" name="Rectangle 6"/>
          <p:cNvSpPr>
            <a:spLocks noGrp="1" noChangeArrowheads="1"/>
          </p:cNvSpPr>
          <p:nvPr>
            <p:ph type="sldNum" sz="quarter" idx="10"/>
          </p:nvPr>
        </p:nvSpPr>
        <p:spPr>
          <a:ln/>
        </p:spPr>
        <p:txBody>
          <a:bodyPr/>
          <a:lstStyle>
            <a:lvl1pPr>
              <a:defRPr/>
            </a:lvl1pPr>
          </a:lstStyle>
          <a:p>
            <a:pPr>
              <a:defRPr/>
            </a:pPr>
            <a:fld id="{E247BCD3-1A47-4313-96A9-0C675B639794}" type="slidenum">
              <a:rPr lang="ru-RU" altLang="ru-RU"/>
              <a:pPr>
                <a:defRPr/>
              </a:pPr>
              <a:t>‹#›</a:t>
            </a:fld>
            <a:endParaRPr lang="ru-RU" altLang="ru-RU"/>
          </a:p>
        </p:txBody>
      </p:sp>
    </p:spTree>
    <p:extLst>
      <p:ext uri="{BB962C8B-B14F-4D97-AF65-F5344CB8AC3E}">
        <p14:creationId xmlns:p14="http://schemas.microsoft.com/office/powerpoint/2010/main" val="9001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457200" y="1600200"/>
            <a:ext cx="82296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6"/>
          <p:cNvSpPr>
            <a:spLocks noGrp="1" noChangeArrowheads="1"/>
          </p:cNvSpPr>
          <p:nvPr>
            <p:ph type="sldNum" sz="quarter" idx="10"/>
          </p:nvPr>
        </p:nvSpPr>
        <p:spPr>
          <a:ln/>
        </p:spPr>
        <p:txBody>
          <a:bodyPr/>
          <a:lstStyle>
            <a:lvl1pPr>
              <a:defRPr/>
            </a:lvl1pPr>
          </a:lstStyle>
          <a:p>
            <a:pPr>
              <a:defRPr/>
            </a:pPr>
            <a:fld id="{77C38A1C-1F2B-4EEA-ADA5-9459EA852C3B}" type="slidenum">
              <a:rPr lang="ru-RU" altLang="ru-RU"/>
              <a:pPr>
                <a:defRPr/>
              </a:pPr>
              <a:t>‹#›</a:t>
            </a:fld>
            <a:endParaRPr lang="ru-RU" altLang="ru-RU"/>
          </a:p>
        </p:txBody>
      </p:sp>
    </p:spTree>
    <p:extLst>
      <p:ext uri="{BB962C8B-B14F-4D97-AF65-F5344CB8AC3E}">
        <p14:creationId xmlns:p14="http://schemas.microsoft.com/office/powerpoint/2010/main" val="73400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6"/>
          <p:cNvSpPr>
            <a:spLocks noGrp="1" noChangeArrowheads="1"/>
          </p:cNvSpPr>
          <p:nvPr>
            <p:ph type="sldNum" sz="quarter" idx="10"/>
          </p:nvPr>
        </p:nvSpPr>
        <p:spPr>
          <a:ln/>
        </p:spPr>
        <p:txBody>
          <a:bodyPr/>
          <a:lstStyle>
            <a:lvl1pPr>
              <a:defRPr/>
            </a:lvl1pPr>
          </a:lstStyle>
          <a:p>
            <a:pPr>
              <a:defRPr/>
            </a:pPr>
            <a:fld id="{C49F08AF-9AF1-476E-BC44-AE8917224DBB}" type="slidenum">
              <a:rPr lang="ru-RU" altLang="ru-RU"/>
              <a:pPr>
                <a:defRPr/>
              </a:pPr>
              <a:t>‹#›</a:t>
            </a:fld>
            <a:endParaRPr lang="ru-RU" altLang="ru-RU"/>
          </a:p>
        </p:txBody>
      </p:sp>
    </p:spTree>
    <p:extLst>
      <p:ext uri="{BB962C8B-B14F-4D97-AF65-F5344CB8AC3E}">
        <p14:creationId xmlns:p14="http://schemas.microsoft.com/office/powerpoint/2010/main" val="43188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6"/>
          <p:cNvSpPr>
            <a:spLocks noGrp="1" noChangeArrowheads="1"/>
          </p:cNvSpPr>
          <p:nvPr>
            <p:ph type="sldNum" sz="quarter" idx="10"/>
          </p:nvPr>
        </p:nvSpPr>
        <p:spPr>
          <a:ln/>
        </p:spPr>
        <p:txBody>
          <a:bodyPr/>
          <a:lstStyle>
            <a:lvl1pPr>
              <a:defRPr/>
            </a:lvl1pPr>
          </a:lstStyle>
          <a:p>
            <a:pPr>
              <a:defRPr/>
            </a:pPr>
            <a:fld id="{26DDD2D0-E317-4027-BE97-8381D1A044AC}" type="slidenum">
              <a:rPr lang="ru-RU" altLang="ru-RU"/>
              <a:pPr>
                <a:defRPr/>
              </a:pPr>
              <a:t>‹#›</a:t>
            </a:fld>
            <a:endParaRPr lang="ru-RU" altLang="ru-RU"/>
          </a:p>
        </p:txBody>
      </p:sp>
    </p:spTree>
    <p:extLst>
      <p:ext uri="{BB962C8B-B14F-4D97-AF65-F5344CB8AC3E}">
        <p14:creationId xmlns:p14="http://schemas.microsoft.com/office/powerpoint/2010/main" val="3387173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6"/>
          <p:cNvSpPr>
            <a:spLocks noGrp="1" noChangeArrowheads="1"/>
          </p:cNvSpPr>
          <p:nvPr>
            <p:ph type="sldNum" sz="quarter" idx="10"/>
          </p:nvPr>
        </p:nvSpPr>
        <p:spPr>
          <a:ln/>
        </p:spPr>
        <p:txBody>
          <a:bodyPr/>
          <a:lstStyle>
            <a:lvl1pPr>
              <a:defRPr/>
            </a:lvl1pPr>
          </a:lstStyle>
          <a:p>
            <a:pPr>
              <a:defRPr/>
            </a:pPr>
            <a:fld id="{4F203BB4-6DE2-4504-8E67-24863892EB60}" type="slidenum">
              <a:rPr lang="ru-RU" altLang="ru-RU"/>
              <a:pPr>
                <a:defRPr/>
              </a:pPr>
              <a:t>‹#›</a:t>
            </a:fld>
            <a:endParaRPr lang="ru-RU" altLang="ru-RU"/>
          </a:p>
        </p:txBody>
      </p:sp>
    </p:spTree>
    <p:extLst>
      <p:ext uri="{BB962C8B-B14F-4D97-AF65-F5344CB8AC3E}">
        <p14:creationId xmlns:p14="http://schemas.microsoft.com/office/powerpoint/2010/main" val="245176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a:t>Образец заголовка</a:t>
            </a:r>
          </a:p>
        </p:txBody>
      </p:sp>
      <p:sp>
        <p:nvSpPr>
          <p:cNvPr id="3" name="Rectangle 6"/>
          <p:cNvSpPr>
            <a:spLocks noGrp="1" noChangeArrowheads="1"/>
          </p:cNvSpPr>
          <p:nvPr>
            <p:ph type="sldNum" sz="quarter" idx="10"/>
          </p:nvPr>
        </p:nvSpPr>
        <p:spPr>
          <a:ln/>
        </p:spPr>
        <p:txBody>
          <a:bodyPr/>
          <a:lstStyle>
            <a:lvl1pPr>
              <a:defRPr/>
            </a:lvl1pPr>
          </a:lstStyle>
          <a:p>
            <a:pPr>
              <a:defRPr/>
            </a:pPr>
            <a:fld id="{F3DF588A-2643-4A21-B61A-2704F461340E}" type="slidenum">
              <a:rPr lang="ru-RU" altLang="ru-RU"/>
              <a:pPr>
                <a:defRPr/>
              </a:pPr>
              <a:t>‹#›</a:t>
            </a:fld>
            <a:endParaRPr lang="ru-RU" altLang="ru-RU"/>
          </a:p>
        </p:txBody>
      </p:sp>
    </p:spTree>
    <p:extLst>
      <p:ext uri="{BB962C8B-B14F-4D97-AF65-F5344CB8AC3E}">
        <p14:creationId xmlns:p14="http://schemas.microsoft.com/office/powerpoint/2010/main" val="930364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3D96AD8-9CFA-45BB-A41E-85FD7C091CD4}" type="slidenum">
              <a:rPr lang="ru-RU" altLang="ru-RU"/>
              <a:pPr>
                <a:defRPr/>
              </a:pPr>
              <a:t>‹#›</a:t>
            </a:fld>
            <a:endParaRPr lang="ru-RU" altLang="ru-RU"/>
          </a:p>
        </p:txBody>
      </p:sp>
    </p:spTree>
    <p:extLst>
      <p:ext uri="{BB962C8B-B14F-4D97-AF65-F5344CB8AC3E}">
        <p14:creationId xmlns:p14="http://schemas.microsoft.com/office/powerpoint/2010/main" val="343879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6"/>
          <p:cNvSpPr>
            <a:spLocks noGrp="1" noChangeArrowheads="1"/>
          </p:cNvSpPr>
          <p:nvPr>
            <p:ph type="sldNum" sz="quarter" idx="10"/>
          </p:nvPr>
        </p:nvSpPr>
        <p:spPr>
          <a:ln/>
        </p:spPr>
        <p:txBody>
          <a:bodyPr/>
          <a:lstStyle>
            <a:lvl1pPr>
              <a:defRPr/>
            </a:lvl1pPr>
          </a:lstStyle>
          <a:p>
            <a:pPr>
              <a:defRPr/>
            </a:pPr>
            <a:fld id="{290FB2FE-9E97-43D7-92D2-B20E2266AA26}" type="slidenum">
              <a:rPr lang="ru-RU" altLang="ru-RU"/>
              <a:pPr>
                <a:defRPr/>
              </a:pPr>
              <a:t>‹#›</a:t>
            </a:fld>
            <a:endParaRPr lang="ru-RU" altLang="ru-RU"/>
          </a:p>
        </p:txBody>
      </p:sp>
    </p:spTree>
    <p:extLst>
      <p:ext uri="{BB962C8B-B14F-4D97-AF65-F5344CB8AC3E}">
        <p14:creationId xmlns:p14="http://schemas.microsoft.com/office/powerpoint/2010/main" val="4281380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6"/>
          <p:cNvSpPr>
            <a:spLocks noGrp="1" noChangeArrowheads="1"/>
          </p:cNvSpPr>
          <p:nvPr>
            <p:ph type="sldNum" sz="quarter" idx="10"/>
          </p:nvPr>
        </p:nvSpPr>
        <p:spPr>
          <a:ln/>
        </p:spPr>
        <p:txBody>
          <a:bodyPr/>
          <a:lstStyle>
            <a:lvl1pPr>
              <a:defRPr/>
            </a:lvl1pPr>
          </a:lstStyle>
          <a:p>
            <a:pPr>
              <a:defRPr/>
            </a:pPr>
            <a:fld id="{7DF9CB54-0972-49FA-B267-5002BB63EAAE}" type="slidenum">
              <a:rPr lang="ru-RU" altLang="ru-RU"/>
              <a:pPr>
                <a:defRPr/>
              </a:pPr>
              <a:t>‹#›</a:t>
            </a:fld>
            <a:endParaRPr lang="ru-RU" altLang="ru-RU"/>
          </a:p>
        </p:txBody>
      </p:sp>
    </p:spTree>
    <p:extLst>
      <p:ext uri="{BB962C8B-B14F-4D97-AF65-F5344CB8AC3E}">
        <p14:creationId xmlns:p14="http://schemas.microsoft.com/office/powerpoint/2010/main" val="14530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9E03D692-24A5-431E-AD09-3B50C5666932}" type="slidenum">
              <a:rPr lang="ru-RU" altLang="ru-RU"/>
              <a:pPr>
                <a:defRPr/>
              </a:pPr>
              <a:t>‹#›</a:t>
            </a:fld>
            <a:endParaRPr lang="ru-RU" altLang="ru-RU"/>
          </a:p>
        </p:txBody>
      </p:sp>
      <p:pic>
        <p:nvPicPr>
          <p:cNvPr id="1027" name="Picture 10" descr="isd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88950" y="139700"/>
            <a:ext cx="5572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13"/>
          <p:cNvSpPr>
            <a:spLocks noChangeArrowheads="1"/>
          </p:cNvSpPr>
          <p:nvPr userDrawn="1"/>
        </p:nvSpPr>
        <p:spPr bwMode="auto">
          <a:xfrm>
            <a:off x="1136650" y="221168"/>
            <a:ext cx="8027988" cy="433965"/>
          </a:xfrm>
          <a:prstGeom prst="rect">
            <a:avLst/>
          </a:prstGeom>
          <a:noFill/>
          <a:ln w="9525">
            <a:noFill/>
            <a:miter lim="800000"/>
            <a:headEnd/>
            <a:tailEnd/>
          </a:ln>
          <a:effectLst/>
        </p:spPr>
        <p:txBody>
          <a:bodyPr bIns="0"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lnSpc>
                <a:spcPct val="90000"/>
              </a:lnSpc>
              <a:defRPr/>
            </a:pPr>
            <a:r>
              <a:rPr lang="en-US" altLang="ru-RU" sz="1400" b="1" dirty="0" err="1">
                <a:solidFill>
                  <a:srgbClr val="000066"/>
                </a:solidFill>
              </a:rPr>
              <a:t>Matrosov</a:t>
            </a:r>
            <a:r>
              <a:rPr lang="en-US" altLang="ru-RU" sz="1400" b="1" dirty="0">
                <a:solidFill>
                  <a:srgbClr val="000066"/>
                </a:solidFill>
              </a:rPr>
              <a:t> Institute for System Dynamics and Control Theory</a:t>
            </a:r>
          </a:p>
          <a:p>
            <a:pPr algn="ctr">
              <a:lnSpc>
                <a:spcPct val="90000"/>
              </a:lnSpc>
              <a:defRPr/>
            </a:pPr>
            <a:r>
              <a:rPr lang="en-US" altLang="ru-RU" sz="1400" b="1" dirty="0">
                <a:solidFill>
                  <a:srgbClr val="000066"/>
                </a:solidFill>
              </a:rPr>
              <a:t>of Siberian Branch of Russian Academy of Sciences</a:t>
            </a:r>
            <a:endParaRPr lang="ru-RU" altLang="ru-RU" sz="1400" b="1" dirty="0">
              <a:solidFill>
                <a:srgbClr val="000066"/>
              </a:solidFill>
            </a:endParaRPr>
          </a:p>
        </p:txBody>
      </p:sp>
      <p:sp>
        <p:nvSpPr>
          <p:cNvPr id="1029" name="Line 10"/>
          <p:cNvSpPr>
            <a:spLocks noChangeShapeType="1"/>
          </p:cNvSpPr>
          <p:nvPr userDrawn="1"/>
        </p:nvSpPr>
        <p:spPr bwMode="auto">
          <a:xfrm>
            <a:off x="1871663" y="715963"/>
            <a:ext cx="6551612" cy="0"/>
          </a:xfrm>
          <a:prstGeom prst="line">
            <a:avLst/>
          </a:prstGeom>
          <a:noFill/>
          <a:ln w="28575">
            <a:solidFill>
              <a:srgbClr val="000066"/>
            </a:solidFill>
            <a:round/>
            <a:headEnd/>
            <a:tailEnd/>
          </a:ln>
          <a:extLst>
            <a:ext uri="{909E8E84-426E-40DD-AFC4-6F175D3DCCD1}">
              <a14:hiddenFill xmlns:a14="http://schemas.microsoft.com/office/drawing/2010/main">
                <a:noFill/>
              </a14:hiddenFill>
            </a:ext>
          </a:extLst>
        </p:spPr>
        <p:txBody>
          <a:bodyPr/>
          <a:lstStyle/>
          <a:p>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12.xml"/><Relationship Id="rId7" Type="http://schemas.openxmlformats.org/officeDocument/2006/relationships/oleObject" Target="../embeddings/oleObject2.bin"/><Relationship Id="rId12"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16.wmf"/><Relationship Id="rId4" Type="http://schemas.openxmlformats.org/officeDocument/2006/relationships/image" Target="../media/image18.png"/><Relationship Id="rId9"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oleObject" Target="../embeddings/oleObject5.bin"/><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42.wmf"/><Relationship Id="rId3" Type="http://schemas.openxmlformats.org/officeDocument/2006/relationships/notesSlide" Target="../notesSlides/notesSlide26.xml"/><Relationship Id="rId7" Type="http://schemas.openxmlformats.org/officeDocument/2006/relationships/image" Target="../media/image39.wmf"/><Relationship Id="rId12"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40.wmf"/><Relationship Id="rId1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hpc.icc.ru/"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hpc.icc.ru/" TargetMode="External"/><Relationship Id="rId4" Type="http://schemas.openxmlformats.org/officeDocument/2006/relationships/image" Target="../media/image63.jpeg"/></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hyperlink" Target="http://hpc.icc.ru/"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9.emf"/><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2"/>
          <p:cNvSpPr>
            <a:spLocks noChangeArrowheads="1"/>
          </p:cNvSpPr>
          <p:nvPr/>
        </p:nvSpPr>
        <p:spPr bwMode="auto">
          <a:xfrm>
            <a:off x="395288" y="0"/>
            <a:ext cx="8137525" cy="908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ru-RU" altLang="ru-RU"/>
          </a:p>
        </p:txBody>
      </p:sp>
      <p:pic>
        <p:nvPicPr>
          <p:cNvPr id="7" name="Picture 2" descr="D:\MyNxCloud\Photos\ФотоИДСТУ\Конференц. ИДСТУ\Конференц. ИДСТУ\ИДСТУ.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8886" y="72132"/>
            <a:ext cx="8964716" cy="6741244"/>
          </a:xfrm>
          <a:prstGeom prst="rect">
            <a:avLst/>
          </a:prstGeom>
          <a:noFill/>
          <a:extLst>
            <a:ext uri="{909E8E84-426E-40DD-AFC4-6F175D3DCCD1}">
              <a14:hiddenFill xmlns:a14="http://schemas.microsoft.com/office/drawing/2010/main">
                <a:solidFill>
                  <a:srgbClr val="FFFFFF"/>
                </a:solidFill>
              </a14:hiddenFill>
            </a:ext>
          </a:extLst>
        </p:spPr>
      </p:pic>
      <p:sp>
        <p:nvSpPr>
          <p:cNvPr id="2052" name="Text Box 8"/>
          <p:cNvSpPr txBox="1">
            <a:spLocks noChangeArrowheads="1"/>
          </p:cNvSpPr>
          <p:nvPr/>
        </p:nvSpPr>
        <p:spPr bwMode="auto">
          <a:xfrm>
            <a:off x="409774" y="471488"/>
            <a:ext cx="85693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sz="2800" b="1" dirty="0">
                <a:solidFill>
                  <a:srgbClr val="0033CC"/>
                </a:solidFill>
                <a:latin typeface="Times New Roman" panose="02020603050405020304" pitchFamily="18" charset="0"/>
                <a:cs typeface="Times New Roman" panose="02020603050405020304" pitchFamily="18" charset="0"/>
              </a:rPr>
              <a:t>MATROSOV INSTITUTE FOR SYSTEM DYNAMICS AND CONTROL THEORY OF SIBERIAN BRANCH RUSSIAN AKADEMY OF SCIENCES</a:t>
            </a:r>
            <a:endParaRPr lang="ru-RU" altLang="ru-RU" sz="2800" b="1" dirty="0">
              <a:solidFill>
                <a:srgbClr val="0033CC"/>
              </a:solidFill>
              <a:latin typeface="Times New Roman" panose="02020603050405020304" pitchFamily="18" charset="0"/>
              <a:cs typeface="Times New Roman" panose="02020603050405020304" pitchFamily="18" charset="0"/>
            </a:endParaRPr>
          </a:p>
        </p:txBody>
      </p:sp>
      <p:pic>
        <p:nvPicPr>
          <p:cNvPr id="2053" name="Picture 10" descr="isd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9" y="5877272"/>
            <a:ext cx="842963"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41" name="Group 5"/>
          <p:cNvGrpSpPr>
            <a:grpSpLocks/>
          </p:cNvGrpSpPr>
          <p:nvPr/>
        </p:nvGrpSpPr>
        <p:grpSpPr bwMode="auto">
          <a:xfrm>
            <a:off x="4615072" y="2096877"/>
            <a:ext cx="4035669" cy="2664246"/>
            <a:chOff x="1111" y="799"/>
            <a:chExt cx="2268" cy="1248"/>
          </a:xfrm>
        </p:grpSpPr>
        <p:pic>
          <p:nvPicPr>
            <p:cNvPr id="116742" name="Picture 6" descr="j02330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 y="799"/>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3" name="Picture 7" descr="j02330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 y="803"/>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4" name="Picture 8" descr="j02330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1" y="1661"/>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5" name="Picture 9" descr="j02330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8" y="1651"/>
              <a:ext cx="771" cy="386"/>
            </a:xfrm>
            <a:prstGeom prst="rect">
              <a:avLst/>
            </a:prstGeom>
            <a:noFill/>
            <a:extLst>
              <a:ext uri="{909E8E84-426E-40DD-AFC4-6F175D3DCCD1}">
                <a14:hiddenFill xmlns:a14="http://schemas.microsoft.com/office/drawing/2010/main">
                  <a:solidFill>
                    <a:srgbClr val="FFFFFF"/>
                  </a:solidFill>
                </a14:hiddenFill>
              </a:ext>
            </a:extLst>
          </p:spPr>
        </p:pic>
        <p:sp>
          <p:nvSpPr>
            <p:cNvPr id="116746" name="Line 10"/>
            <p:cNvSpPr>
              <a:spLocks noChangeShapeType="1"/>
            </p:cNvSpPr>
            <p:nvPr/>
          </p:nvSpPr>
          <p:spPr bwMode="auto">
            <a:xfrm>
              <a:off x="1927" y="1026"/>
              <a:ext cx="63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7" name="Line 11"/>
            <p:cNvSpPr>
              <a:spLocks noChangeShapeType="1"/>
            </p:cNvSpPr>
            <p:nvPr/>
          </p:nvSpPr>
          <p:spPr bwMode="auto">
            <a:xfrm>
              <a:off x="1941" y="1881"/>
              <a:ext cx="63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8" name="Line 12"/>
            <p:cNvSpPr>
              <a:spLocks noChangeShapeType="1"/>
            </p:cNvSpPr>
            <p:nvPr/>
          </p:nvSpPr>
          <p:spPr bwMode="auto">
            <a:xfrm flipV="1">
              <a:off x="1474" y="1207"/>
              <a:ext cx="0" cy="45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9" name="Line 13"/>
            <p:cNvSpPr>
              <a:spLocks noChangeShapeType="1"/>
            </p:cNvSpPr>
            <p:nvPr/>
          </p:nvSpPr>
          <p:spPr bwMode="auto">
            <a:xfrm flipV="1">
              <a:off x="3037" y="1207"/>
              <a:ext cx="0" cy="45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116750" name="Text Box 14"/>
          <p:cNvSpPr txBox="1">
            <a:spLocks noChangeArrowheads="1"/>
          </p:cNvSpPr>
          <p:nvPr/>
        </p:nvSpPr>
        <p:spPr bwMode="auto">
          <a:xfrm>
            <a:off x="251520" y="980728"/>
            <a:ext cx="4320480"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ru-RU" b="1" dirty="0">
                <a:solidFill>
                  <a:srgbClr val="000099"/>
                </a:solidFill>
              </a:rPr>
              <a:t>The nonlinear theory of internal stability for formations of moving objects has been developed. The internal stability understood as the possibility of retaining (with some precision) a given configuration by the objects. Unlike known problem statements, the new theory takes in account of incompleteness and low precision of the state measuring, uncertainty of the environment and the objects, restricted character of control, and discreteness of measurements and control </a:t>
            </a:r>
            <a:r>
              <a:rPr lang="en-US" altLang="ru-RU" b="1" dirty="0" err="1">
                <a:solidFill>
                  <a:srgbClr val="000099"/>
                </a:solidFill>
              </a:rPr>
              <a:t>implementaions</a:t>
            </a:r>
            <a:r>
              <a:rPr lang="en-US" altLang="ru-RU" b="1" dirty="0">
                <a:solidFill>
                  <a:srgbClr val="000099"/>
                </a:solidFill>
              </a:rPr>
              <a:t>.</a:t>
            </a:r>
          </a:p>
          <a:p>
            <a:pPr>
              <a:spcBef>
                <a:spcPct val="50000"/>
              </a:spcBef>
            </a:pPr>
            <a:r>
              <a:rPr lang="en-US" altLang="ru-RU" b="1" dirty="0">
                <a:solidFill>
                  <a:srgbClr val="000099"/>
                </a:solidFill>
              </a:rPr>
              <a:t>(</a:t>
            </a:r>
            <a:r>
              <a:rPr lang="en-US" altLang="ru-RU" b="1" dirty="0">
                <a:solidFill>
                  <a:schemeClr val="accent2">
                    <a:lumMod val="60000"/>
                    <a:lumOff val="40000"/>
                  </a:schemeClr>
                </a:solidFill>
              </a:rPr>
              <a:t>academician </a:t>
            </a:r>
            <a:r>
              <a:rPr lang="en-US" altLang="ru-RU" b="1" dirty="0" err="1">
                <a:solidFill>
                  <a:schemeClr val="accent2">
                    <a:lumMod val="60000"/>
                    <a:lumOff val="40000"/>
                  </a:schemeClr>
                </a:solidFill>
              </a:rPr>
              <a:t>S.N.Vassilyev</a:t>
            </a:r>
            <a:r>
              <a:rPr lang="en-US" altLang="ru-RU" b="1" dirty="0">
                <a:solidFill>
                  <a:schemeClr val="accent2">
                    <a:lumMod val="60000"/>
                    <a:lumOff val="40000"/>
                  </a:schemeClr>
                </a:solidFill>
              </a:rPr>
              <a:t>, </a:t>
            </a:r>
            <a:r>
              <a:rPr lang="en-US" altLang="ru-RU" b="1" dirty="0" err="1">
                <a:solidFill>
                  <a:schemeClr val="accent2">
                    <a:lumMod val="60000"/>
                    <a:lumOff val="40000"/>
                  </a:schemeClr>
                </a:solidFill>
              </a:rPr>
              <a:t>Dr.of</a:t>
            </a:r>
            <a:r>
              <a:rPr lang="en-US" altLang="ru-RU" b="1" dirty="0">
                <a:solidFill>
                  <a:schemeClr val="accent2">
                    <a:lumMod val="60000"/>
                    <a:lumOff val="40000"/>
                  </a:schemeClr>
                </a:solidFill>
              </a:rPr>
              <a:t> sci. (math) </a:t>
            </a:r>
            <a:r>
              <a:rPr lang="en-US" altLang="ru-RU" b="1" dirty="0" err="1">
                <a:solidFill>
                  <a:schemeClr val="accent2">
                    <a:lumMod val="60000"/>
                    <a:lumOff val="40000"/>
                  </a:schemeClr>
                </a:solidFill>
              </a:rPr>
              <a:t>A.V.Lakeyev</a:t>
            </a:r>
            <a:r>
              <a:rPr lang="en-US" altLang="ru-RU" b="1" dirty="0">
                <a:solidFill>
                  <a:srgbClr val="000099"/>
                </a:solidFill>
              </a:rPr>
              <a:t>).</a:t>
            </a:r>
          </a:p>
        </p:txBody>
      </p:sp>
    </p:spTree>
    <p:extLst>
      <p:ext uri="{BB962C8B-B14F-4D97-AF65-F5344CB8AC3E}">
        <p14:creationId xmlns:p14="http://schemas.microsoft.com/office/powerpoint/2010/main" val="1243804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19063" y="765175"/>
            <a:ext cx="8905875"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indent="355600" algn="just"/>
            <a:r>
              <a:rPr lang="en-US" altLang="ru-RU" sz="1400" b="1" dirty="0">
                <a:solidFill>
                  <a:schemeClr val="accent2"/>
                </a:solidFill>
              </a:rPr>
              <a:t>Based on the use of the Lyapunov vector functions (LVF), conditions </a:t>
            </a:r>
            <a:r>
              <a:rPr lang="en-US" altLang="ru-RU" sz="1400" dirty="0">
                <a:solidFill>
                  <a:schemeClr val="accent2"/>
                </a:solidFill>
              </a:rPr>
              <a:t>has been obtained </a:t>
            </a:r>
            <a:r>
              <a:rPr lang="en-US" altLang="ru-RU" sz="1400" b="1" dirty="0">
                <a:solidFill>
                  <a:schemeClr val="accent2"/>
                </a:solidFill>
              </a:rPr>
              <a:t>for asymptotic stability of nonlinear and dissipative systems </a:t>
            </a:r>
            <a:r>
              <a:rPr lang="en-US" altLang="ru-RU" sz="1400" dirty="0">
                <a:solidFill>
                  <a:schemeClr val="accent2"/>
                </a:solidFill>
              </a:rPr>
              <a:t>for</a:t>
            </a:r>
            <a:r>
              <a:rPr lang="en-US" altLang="ru-RU" sz="1400" b="1" dirty="0">
                <a:solidFill>
                  <a:schemeClr val="accent2"/>
                </a:solidFill>
              </a:rPr>
              <a:t> digital control of continuous objects. Their control comprises both continuous and discrete time components. Software algorithms for dynamic analysis and parametric synthesis using sublinear LVF has been developed and implemented as software. In collaboration with the Scientific and Production Association</a:t>
            </a:r>
            <a:r>
              <a:rPr lang="ru-RU" altLang="ru-RU" sz="1400" b="1" dirty="0">
                <a:solidFill>
                  <a:schemeClr val="accent2"/>
                </a:solidFill>
              </a:rPr>
              <a:t> </a:t>
            </a:r>
            <a:r>
              <a:rPr lang="en-US" altLang="ru-RU" sz="1400" b="1" dirty="0">
                <a:solidFill>
                  <a:schemeClr val="accent2"/>
                </a:solidFill>
              </a:rPr>
              <a:t>S.A. </a:t>
            </a:r>
            <a:r>
              <a:rPr lang="en-US" altLang="ru-RU" sz="1400" b="1" dirty="0" err="1">
                <a:solidFill>
                  <a:schemeClr val="accent2"/>
                </a:solidFill>
              </a:rPr>
              <a:t>Lavochkin</a:t>
            </a:r>
            <a:r>
              <a:rPr lang="en-US" altLang="ru-RU" sz="1400" b="1" dirty="0">
                <a:solidFill>
                  <a:schemeClr val="accent2"/>
                </a:solidFill>
              </a:rPr>
              <a:t>, synthesis of precision angular stabilization system of non-rigid construction for large space telescope "Spektrum-UV“ has been carried out, providing accuracy to 0.03 arc. sec.</a:t>
            </a:r>
            <a:endParaRPr lang="ru-RU" altLang="ru-RU" sz="1400" b="1" dirty="0">
              <a:solidFill>
                <a:schemeClr val="accent2"/>
              </a:solidFill>
            </a:endParaRPr>
          </a:p>
        </p:txBody>
      </p:sp>
      <p:grpSp>
        <p:nvGrpSpPr>
          <p:cNvPr id="9219" name="Group 17"/>
          <p:cNvGrpSpPr>
            <a:grpSpLocks/>
          </p:cNvGrpSpPr>
          <p:nvPr/>
        </p:nvGrpSpPr>
        <p:grpSpPr bwMode="auto">
          <a:xfrm>
            <a:off x="1475656" y="2376858"/>
            <a:ext cx="6192688" cy="2852342"/>
            <a:chOff x="981" y="1752"/>
            <a:chExt cx="3441" cy="1406"/>
          </a:xfrm>
        </p:grpSpPr>
        <p:pic>
          <p:nvPicPr>
            <p:cNvPr id="92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 y="1800"/>
              <a:ext cx="1529"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 y="1752"/>
              <a:ext cx="1654"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0" name="Text Box 14"/>
          <p:cNvSpPr txBox="1">
            <a:spLocks noChangeArrowheads="1"/>
          </p:cNvSpPr>
          <p:nvPr/>
        </p:nvSpPr>
        <p:spPr bwMode="auto">
          <a:xfrm>
            <a:off x="179388" y="5589588"/>
            <a:ext cx="896461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altLang="ru-RU" sz="1600" b="1" dirty="0">
                <a:solidFill>
                  <a:srgbClr val="CC0000"/>
                </a:solidFill>
              </a:rPr>
              <a:t>Publications</a:t>
            </a:r>
            <a:r>
              <a:rPr lang="ru-RU" altLang="ru-RU" sz="1600" b="1" dirty="0">
                <a:solidFill>
                  <a:srgbClr val="CC0000"/>
                </a:solidFill>
              </a:rPr>
              <a:t>:</a:t>
            </a:r>
          </a:p>
          <a:p>
            <a:pPr eaLnBrk="1" hangingPunct="1">
              <a:buFontTx/>
              <a:buAutoNum type="arabicPeriod"/>
            </a:pPr>
            <a:r>
              <a:rPr lang="ru-RU" altLang="ru-RU" sz="1300" b="1" dirty="0" err="1">
                <a:solidFill>
                  <a:schemeClr val="accent2"/>
                </a:solidFill>
              </a:rPr>
              <a:t>Bychkov</a:t>
            </a:r>
            <a:r>
              <a:rPr lang="ru-RU" altLang="ru-RU" sz="1300" b="1" dirty="0">
                <a:solidFill>
                  <a:schemeClr val="accent2"/>
                </a:solidFill>
              </a:rPr>
              <a:t>, I. V.; </a:t>
            </a:r>
            <a:r>
              <a:rPr lang="ru-RU" altLang="ru-RU" sz="1300" b="1" dirty="0" err="1">
                <a:solidFill>
                  <a:schemeClr val="accent2"/>
                </a:solidFill>
              </a:rPr>
              <a:t>Voronov</a:t>
            </a:r>
            <a:r>
              <a:rPr lang="ru-RU" altLang="ru-RU" sz="1300" b="1" dirty="0">
                <a:solidFill>
                  <a:schemeClr val="accent2"/>
                </a:solidFill>
              </a:rPr>
              <a:t>, V. A.; </a:t>
            </a:r>
            <a:r>
              <a:rPr lang="ru-RU" altLang="ru-RU" sz="1300" b="1" dirty="0" err="1">
                <a:solidFill>
                  <a:schemeClr val="accent2"/>
                </a:solidFill>
              </a:rPr>
              <a:t>Druzhinin</a:t>
            </a:r>
            <a:r>
              <a:rPr lang="ru-RU" altLang="ru-RU" sz="1300" b="1" dirty="0">
                <a:solidFill>
                  <a:schemeClr val="accent2"/>
                </a:solidFill>
              </a:rPr>
              <a:t>, E. I.; </a:t>
            </a:r>
            <a:r>
              <a:rPr lang="ru-RU" altLang="ru-RU" sz="1300" b="1" dirty="0" err="1">
                <a:solidFill>
                  <a:schemeClr val="accent2"/>
                </a:solidFill>
              </a:rPr>
              <a:t>et</a:t>
            </a:r>
            <a:r>
              <a:rPr lang="ru-RU" altLang="ru-RU" sz="1300" b="1" dirty="0">
                <a:solidFill>
                  <a:schemeClr val="accent2"/>
                </a:solidFill>
              </a:rPr>
              <a:t> </a:t>
            </a:r>
            <a:r>
              <a:rPr lang="ru-RU" altLang="ru-RU" sz="1300" b="1" dirty="0" err="1">
                <a:solidFill>
                  <a:schemeClr val="accent2"/>
                </a:solidFill>
              </a:rPr>
              <a:t>al</a:t>
            </a:r>
            <a:r>
              <a:rPr lang="ru-RU" altLang="ru-RU" sz="1300" b="1" dirty="0">
                <a:solidFill>
                  <a:schemeClr val="accent2"/>
                </a:solidFill>
              </a:rPr>
              <a:t>. </a:t>
            </a:r>
            <a:r>
              <a:rPr lang="en-US" altLang="ru-RU" sz="1300" b="1" dirty="0">
                <a:solidFill>
                  <a:schemeClr val="accent2"/>
                </a:solidFill>
              </a:rPr>
              <a:t>Synthesis of a combined system for precise stabilization of the </a:t>
            </a:r>
            <a:r>
              <a:rPr lang="en-US" altLang="ru-RU" sz="1300" b="1" dirty="0" err="1">
                <a:solidFill>
                  <a:schemeClr val="accent2"/>
                </a:solidFill>
              </a:rPr>
              <a:t>Spectr</a:t>
            </a:r>
            <a:r>
              <a:rPr lang="en-US" altLang="ru-RU" sz="1300" b="1" dirty="0">
                <a:solidFill>
                  <a:schemeClr val="accent2"/>
                </a:solidFill>
              </a:rPr>
              <a:t> UF observatory. I.</a:t>
            </a:r>
            <a:r>
              <a:rPr lang="ru-RU" altLang="ru-RU" sz="1300" b="1" dirty="0">
                <a:solidFill>
                  <a:schemeClr val="accent2"/>
                </a:solidFill>
              </a:rPr>
              <a:t> </a:t>
            </a:r>
            <a:r>
              <a:rPr lang="ru-RU" altLang="ru-RU" sz="1300" b="1" dirty="0" err="1">
                <a:solidFill>
                  <a:schemeClr val="accent2"/>
                </a:solidFill>
              </a:rPr>
              <a:t>Cosmic</a:t>
            </a:r>
            <a:r>
              <a:rPr lang="ru-RU" altLang="ru-RU" sz="1300" b="1" dirty="0">
                <a:solidFill>
                  <a:schemeClr val="accent2"/>
                </a:solidFill>
              </a:rPr>
              <a:t> </a:t>
            </a:r>
            <a:r>
              <a:rPr lang="en-US" altLang="ru-RU" sz="1300" b="1" dirty="0">
                <a:solidFill>
                  <a:schemeClr val="accent2"/>
                </a:solidFill>
              </a:rPr>
              <a:t>R</a:t>
            </a:r>
            <a:r>
              <a:rPr lang="ru-RU" altLang="ru-RU" sz="1300" b="1" dirty="0" err="1">
                <a:solidFill>
                  <a:schemeClr val="accent2"/>
                </a:solidFill>
              </a:rPr>
              <a:t>esearch</a:t>
            </a:r>
            <a:r>
              <a:rPr lang="en-US" altLang="ru-RU" sz="1300" b="1" dirty="0">
                <a:solidFill>
                  <a:schemeClr val="accent2"/>
                </a:solidFill>
              </a:rPr>
              <a:t>.</a:t>
            </a:r>
            <a:r>
              <a:rPr lang="ru-RU" altLang="ru-RU" sz="1300" b="1" dirty="0">
                <a:solidFill>
                  <a:schemeClr val="accent2"/>
                </a:solidFill>
              </a:rPr>
              <a:t>  </a:t>
            </a:r>
            <a:r>
              <a:rPr lang="en-US" altLang="ru-RU" sz="1300" b="1" dirty="0">
                <a:solidFill>
                  <a:schemeClr val="accent2"/>
                </a:solidFill>
              </a:rPr>
              <a:t>2013</a:t>
            </a:r>
            <a:r>
              <a:rPr lang="ru-RU" altLang="ru-RU" sz="1300" b="1" dirty="0">
                <a:solidFill>
                  <a:schemeClr val="accent2"/>
                </a:solidFill>
              </a:rPr>
              <a:t>.</a:t>
            </a:r>
            <a:r>
              <a:rPr lang="en-US" altLang="ru-RU" sz="1300" b="1" dirty="0">
                <a:solidFill>
                  <a:schemeClr val="accent2"/>
                </a:solidFill>
              </a:rPr>
              <a:t> </a:t>
            </a:r>
            <a:r>
              <a:rPr lang="ru-RU" altLang="ru-RU" sz="1300" b="1" dirty="0" err="1">
                <a:solidFill>
                  <a:schemeClr val="accent2"/>
                </a:solidFill>
              </a:rPr>
              <a:t>Vol</a:t>
            </a:r>
            <a:r>
              <a:rPr lang="en-US" altLang="ru-RU" sz="1300" b="1" dirty="0">
                <a:solidFill>
                  <a:schemeClr val="accent2"/>
                </a:solidFill>
              </a:rPr>
              <a:t>.</a:t>
            </a:r>
            <a:r>
              <a:rPr lang="ru-RU" altLang="ru-RU" sz="1300" b="1" dirty="0">
                <a:solidFill>
                  <a:schemeClr val="accent2"/>
                </a:solidFill>
              </a:rPr>
              <a:t> 51</a:t>
            </a:r>
            <a:r>
              <a:rPr lang="en-US" altLang="ru-RU" sz="1300" b="1" dirty="0">
                <a:solidFill>
                  <a:schemeClr val="accent2"/>
                </a:solidFill>
              </a:rPr>
              <a:t>.</a:t>
            </a:r>
            <a:r>
              <a:rPr lang="ru-RU" altLang="ru-RU" sz="1300" b="1" dirty="0">
                <a:solidFill>
                  <a:schemeClr val="accent2"/>
                </a:solidFill>
              </a:rPr>
              <a:t>   </a:t>
            </a:r>
            <a:r>
              <a:rPr lang="ru-RU" altLang="ru-RU" sz="1300" b="1" dirty="0" err="1">
                <a:solidFill>
                  <a:schemeClr val="accent2"/>
                </a:solidFill>
              </a:rPr>
              <a:t>Issue</a:t>
            </a:r>
            <a:r>
              <a:rPr lang="ru-RU" altLang="ru-RU" sz="1300" b="1" dirty="0">
                <a:solidFill>
                  <a:schemeClr val="accent2"/>
                </a:solidFill>
              </a:rPr>
              <a:t> 3</a:t>
            </a:r>
            <a:r>
              <a:rPr lang="en-US" altLang="ru-RU" sz="1300" b="1" dirty="0">
                <a:solidFill>
                  <a:schemeClr val="accent2"/>
                </a:solidFill>
              </a:rPr>
              <a:t>.</a:t>
            </a:r>
            <a:r>
              <a:rPr lang="ru-RU" altLang="ru-RU" sz="1300" b="1" dirty="0">
                <a:solidFill>
                  <a:schemeClr val="accent2"/>
                </a:solidFill>
              </a:rPr>
              <a:t>   P</a:t>
            </a:r>
            <a:r>
              <a:rPr lang="en-US" altLang="ru-RU" sz="1300" b="1" dirty="0">
                <a:solidFill>
                  <a:schemeClr val="accent2"/>
                </a:solidFill>
              </a:rPr>
              <a:t>p.</a:t>
            </a:r>
            <a:r>
              <a:rPr lang="ru-RU" altLang="ru-RU" sz="1300" b="1" dirty="0">
                <a:solidFill>
                  <a:schemeClr val="accent2"/>
                </a:solidFill>
              </a:rPr>
              <a:t> 189-198</a:t>
            </a:r>
            <a:r>
              <a:rPr lang="en-US" altLang="ru-RU" sz="1300" b="1" dirty="0">
                <a:solidFill>
                  <a:schemeClr val="accent2"/>
                </a:solidFill>
              </a:rPr>
              <a:t>.</a:t>
            </a:r>
            <a:r>
              <a:rPr lang="ru-RU" altLang="ru-RU" sz="1300" dirty="0">
                <a:solidFill>
                  <a:schemeClr val="accent2"/>
                </a:solidFill>
              </a:rPr>
              <a:t> </a:t>
            </a:r>
            <a:endParaRPr lang="en-US" altLang="ru-RU" sz="1300" dirty="0">
              <a:solidFill>
                <a:schemeClr val="accent2"/>
              </a:solidFill>
            </a:endParaRPr>
          </a:p>
          <a:p>
            <a:pPr eaLnBrk="1" hangingPunct="1">
              <a:buFont typeface="+mj-lt"/>
              <a:buAutoNum type="arabicPeriod"/>
            </a:pPr>
            <a:r>
              <a:rPr lang="ru-RU" altLang="ru-RU" sz="1300" b="1" dirty="0" err="1">
                <a:solidFill>
                  <a:schemeClr val="accent2"/>
                </a:solidFill>
              </a:rPr>
              <a:t>Bychkov</a:t>
            </a:r>
            <a:r>
              <a:rPr lang="ru-RU" altLang="ru-RU" sz="1300" b="1" dirty="0">
                <a:solidFill>
                  <a:schemeClr val="accent2"/>
                </a:solidFill>
              </a:rPr>
              <a:t>, I. V.; </a:t>
            </a:r>
            <a:r>
              <a:rPr lang="ru-RU" altLang="ru-RU" sz="1300" b="1" dirty="0" err="1">
                <a:solidFill>
                  <a:schemeClr val="accent2"/>
                </a:solidFill>
              </a:rPr>
              <a:t>Voronov</a:t>
            </a:r>
            <a:r>
              <a:rPr lang="ru-RU" altLang="ru-RU" sz="1300" b="1" dirty="0">
                <a:solidFill>
                  <a:schemeClr val="accent2"/>
                </a:solidFill>
              </a:rPr>
              <a:t>, V. A.; </a:t>
            </a:r>
            <a:r>
              <a:rPr lang="ru-RU" altLang="ru-RU" sz="1300" b="1" dirty="0" err="1">
                <a:solidFill>
                  <a:schemeClr val="accent2"/>
                </a:solidFill>
              </a:rPr>
              <a:t>Druzhinin</a:t>
            </a:r>
            <a:r>
              <a:rPr lang="ru-RU" altLang="ru-RU" sz="1300" b="1" dirty="0">
                <a:solidFill>
                  <a:schemeClr val="accent2"/>
                </a:solidFill>
              </a:rPr>
              <a:t>, E. I.; </a:t>
            </a:r>
            <a:r>
              <a:rPr lang="ru-RU" altLang="ru-RU" sz="1300" b="1" dirty="0" err="1">
                <a:solidFill>
                  <a:schemeClr val="accent2"/>
                </a:solidFill>
              </a:rPr>
              <a:t>et</a:t>
            </a:r>
            <a:r>
              <a:rPr lang="ru-RU" altLang="ru-RU" sz="1300" b="1" dirty="0">
                <a:solidFill>
                  <a:schemeClr val="accent2"/>
                </a:solidFill>
              </a:rPr>
              <a:t> </a:t>
            </a:r>
            <a:r>
              <a:rPr lang="ru-RU" altLang="ru-RU" sz="1300" b="1" dirty="0" err="1">
                <a:solidFill>
                  <a:schemeClr val="accent2"/>
                </a:solidFill>
              </a:rPr>
              <a:t>al</a:t>
            </a:r>
            <a:r>
              <a:rPr lang="ru-RU" altLang="ru-RU" sz="1300" b="1" dirty="0">
                <a:solidFill>
                  <a:schemeClr val="accent2"/>
                </a:solidFill>
              </a:rPr>
              <a:t>. </a:t>
            </a:r>
            <a:r>
              <a:rPr lang="en-US" altLang="ru-RU" sz="1300" b="1" dirty="0">
                <a:solidFill>
                  <a:schemeClr val="accent2"/>
                </a:solidFill>
              </a:rPr>
              <a:t>Synthesis of a combined system for precise stabilization of the </a:t>
            </a:r>
            <a:r>
              <a:rPr lang="en-US" altLang="ru-RU" sz="1300" b="1" dirty="0" err="1">
                <a:solidFill>
                  <a:schemeClr val="accent2"/>
                </a:solidFill>
              </a:rPr>
              <a:t>Spectr</a:t>
            </a:r>
            <a:r>
              <a:rPr lang="en-US" altLang="ru-RU" sz="1300" b="1" dirty="0">
                <a:solidFill>
                  <a:schemeClr val="accent2"/>
                </a:solidFill>
              </a:rPr>
              <a:t> UF observatory. II.</a:t>
            </a:r>
            <a:r>
              <a:rPr lang="ru-RU" altLang="ru-RU" sz="1300" b="1" dirty="0">
                <a:solidFill>
                  <a:schemeClr val="accent2"/>
                </a:solidFill>
              </a:rPr>
              <a:t> </a:t>
            </a:r>
            <a:r>
              <a:rPr lang="ru-RU" altLang="ru-RU" sz="1300" b="1" dirty="0" err="1">
                <a:solidFill>
                  <a:schemeClr val="accent2"/>
                </a:solidFill>
              </a:rPr>
              <a:t>Cosmic</a:t>
            </a:r>
            <a:r>
              <a:rPr lang="ru-RU" altLang="ru-RU" sz="1300" b="1" dirty="0">
                <a:solidFill>
                  <a:schemeClr val="accent2"/>
                </a:solidFill>
              </a:rPr>
              <a:t> </a:t>
            </a:r>
            <a:r>
              <a:rPr lang="en-US" altLang="ru-RU" sz="1300" b="1" dirty="0">
                <a:solidFill>
                  <a:schemeClr val="accent2"/>
                </a:solidFill>
              </a:rPr>
              <a:t>R</a:t>
            </a:r>
            <a:r>
              <a:rPr lang="ru-RU" altLang="ru-RU" sz="1300" b="1" dirty="0" err="1">
                <a:solidFill>
                  <a:schemeClr val="accent2"/>
                </a:solidFill>
              </a:rPr>
              <a:t>esearch</a:t>
            </a:r>
            <a:r>
              <a:rPr lang="en-US" altLang="ru-RU" sz="1300" b="1" dirty="0">
                <a:solidFill>
                  <a:schemeClr val="accent2"/>
                </a:solidFill>
              </a:rPr>
              <a:t>.</a:t>
            </a:r>
            <a:r>
              <a:rPr lang="ru-RU" altLang="ru-RU" sz="1300" b="1" dirty="0">
                <a:solidFill>
                  <a:schemeClr val="accent2"/>
                </a:solidFill>
              </a:rPr>
              <a:t>  2014. </a:t>
            </a:r>
            <a:r>
              <a:rPr lang="ru-RU" altLang="ru-RU" sz="1300" b="1" dirty="0" err="1">
                <a:solidFill>
                  <a:schemeClr val="accent2"/>
                </a:solidFill>
              </a:rPr>
              <a:t>Vol</a:t>
            </a:r>
            <a:r>
              <a:rPr lang="en-US" altLang="ru-RU" sz="1300" b="1" dirty="0">
                <a:solidFill>
                  <a:schemeClr val="accent2"/>
                </a:solidFill>
              </a:rPr>
              <a:t>.</a:t>
            </a:r>
            <a:r>
              <a:rPr lang="ru-RU" altLang="ru-RU" sz="1300" b="1" dirty="0">
                <a:solidFill>
                  <a:schemeClr val="accent2"/>
                </a:solidFill>
              </a:rPr>
              <a:t> 5</a:t>
            </a:r>
            <a:r>
              <a:rPr lang="en-US" altLang="ru-RU" sz="1300" b="1" dirty="0">
                <a:solidFill>
                  <a:schemeClr val="accent2"/>
                </a:solidFill>
              </a:rPr>
              <a:t>2.</a:t>
            </a:r>
            <a:r>
              <a:rPr lang="ru-RU" altLang="ru-RU" sz="1300" b="1" dirty="0">
                <a:solidFill>
                  <a:schemeClr val="accent2"/>
                </a:solidFill>
              </a:rPr>
              <a:t>   </a:t>
            </a:r>
            <a:r>
              <a:rPr lang="ru-RU" altLang="ru-RU" sz="1300" b="1" dirty="0" err="1">
                <a:solidFill>
                  <a:schemeClr val="accent2"/>
                </a:solidFill>
              </a:rPr>
              <a:t>Issue</a:t>
            </a:r>
            <a:r>
              <a:rPr lang="ru-RU" altLang="ru-RU" sz="1300" b="1" dirty="0">
                <a:solidFill>
                  <a:schemeClr val="accent2"/>
                </a:solidFill>
              </a:rPr>
              <a:t> </a:t>
            </a:r>
            <a:r>
              <a:rPr lang="en-US" altLang="ru-RU" sz="1300" b="1" dirty="0">
                <a:solidFill>
                  <a:schemeClr val="accent2"/>
                </a:solidFill>
              </a:rPr>
              <a:t>2.</a:t>
            </a:r>
            <a:r>
              <a:rPr lang="ru-RU" altLang="ru-RU" sz="1300" b="1" dirty="0">
                <a:solidFill>
                  <a:schemeClr val="accent2"/>
                </a:solidFill>
              </a:rPr>
              <a:t>   P</a:t>
            </a:r>
            <a:r>
              <a:rPr lang="en-US" altLang="ru-RU" sz="1300" b="1" dirty="0">
                <a:solidFill>
                  <a:schemeClr val="accent2"/>
                </a:solidFill>
              </a:rPr>
              <a:t>p.</a:t>
            </a:r>
            <a:r>
              <a:rPr lang="ru-RU" altLang="ru-RU" sz="1300" b="1" dirty="0">
                <a:solidFill>
                  <a:schemeClr val="accent2"/>
                </a:solidFill>
              </a:rPr>
              <a:t> 1</a:t>
            </a:r>
            <a:r>
              <a:rPr lang="en-US" altLang="ru-RU" sz="1300" b="1" dirty="0">
                <a:solidFill>
                  <a:schemeClr val="accent2"/>
                </a:solidFill>
              </a:rPr>
              <a:t>45</a:t>
            </a:r>
            <a:r>
              <a:rPr lang="ru-RU" altLang="ru-RU" sz="1300" b="1" dirty="0">
                <a:solidFill>
                  <a:schemeClr val="accent2"/>
                </a:solidFill>
              </a:rPr>
              <a:t>-1</a:t>
            </a:r>
            <a:r>
              <a:rPr lang="en-US" altLang="ru-RU" sz="1300" b="1" dirty="0">
                <a:solidFill>
                  <a:schemeClr val="accent2"/>
                </a:solidFill>
              </a:rPr>
              <a:t>52.</a:t>
            </a:r>
            <a:r>
              <a:rPr lang="ru-RU" altLang="ru-RU" sz="1300" dirty="0">
                <a:solidFill>
                  <a:schemeClr val="accent2"/>
                </a:solidFill>
              </a:rPr>
              <a:t> </a:t>
            </a:r>
          </a:p>
        </p:txBody>
      </p:sp>
      <p:grpSp>
        <p:nvGrpSpPr>
          <p:cNvPr id="9221" name="Group 18"/>
          <p:cNvGrpSpPr>
            <a:grpSpLocks/>
          </p:cNvGrpSpPr>
          <p:nvPr/>
        </p:nvGrpSpPr>
        <p:grpSpPr bwMode="auto">
          <a:xfrm>
            <a:off x="1763688" y="5015215"/>
            <a:ext cx="5903914" cy="646113"/>
            <a:chOff x="1066" y="3121"/>
            <a:chExt cx="3719" cy="407"/>
          </a:xfrm>
        </p:grpSpPr>
        <p:sp>
          <p:nvSpPr>
            <p:cNvPr id="9222" name="Text Box 15"/>
            <p:cNvSpPr txBox="1">
              <a:spLocks noChangeArrowheads="1"/>
            </p:cNvSpPr>
            <p:nvPr/>
          </p:nvSpPr>
          <p:spPr bwMode="auto">
            <a:xfrm>
              <a:off x="2971" y="3241"/>
              <a:ext cx="181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50000"/>
                </a:spcBef>
              </a:pPr>
              <a:r>
                <a:rPr lang="en-US" altLang="ru-RU" sz="1200" dirty="0"/>
                <a:t>Stabilized process in the mode of precise stabilization</a:t>
              </a:r>
              <a:endParaRPr lang="ru-RU" altLang="ru-RU" sz="1200" dirty="0"/>
            </a:p>
          </p:txBody>
        </p:sp>
        <p:sp>
          <p:nvSpPr>
            <p:cNvPr id="9223" name="Text Box 16"/>
            <p:cNvSpPr txBox="1">
              <a:spLocks noChangeArrowheads="1"/>
            </p:cNvSpPr>
            <p:nvPr/>
          </p:nvSpPr>
          <p:spPr bwMode="auto">
            <a:xfrm>
              <a:off x="1066" y="3121"/>
              <a:ext cx="158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sz="1200" dirty="0"/>
                <a:t>The transition process when switching from program mode to stabilization</a:t>
              </a:r>
              <a:endParaRPr lang="ru-RU" altLang="ru-RU" sz="1200"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p:nvPr>
        </p:nvSpPr>
        <p:spPr>
          <a:xfrm>
            <a:off x="179512" y="836712"/>
            <a:ext cx="4392488" cy="5616624"/>
          </a:xfrm>
        </p:spPr>
        <p:txBody>
          <a:bodyPr/>
          <a:lstStyle/>
          <a:p>
            <a:pPr marL="0" indent="0">
              <a:buNone/>
            </a:pPr>
            <a:r>
              <a:rPr lang="en-US" sz="1600" b="1" kern="1200" dirty="0">
                <a:solidFill>
                  <a:schemeClr val="accent2"/>
                </a:solidFill>
                <a:latin typeface="Arial" charset="0"/>
              </a:rPr>
              <a:t>A new numerical method for constructing approximate optimal positional control in the tube of solvability of a nonlinear control system based on the method of dynamic programming and algorithms for solving problems of optimal control software with state constraints has been developed. Algorithms for numerical construction of the solvability of the tube as a union of reachability sets of the control system has been implemented. The sets correspond to different time intervals and are obtained by solving a series of problems of optimal control. Using the proposed algorithms, computations of optimum vertical maneuvers of the aircraft in case of possible missile "air-air“ attacks from the rear hemisphere has been carried out with the mathematical models.</a:t>
            </a:r>
          </a:p>
          <a:p>
            <a:pPr marL="0" indent="0">
              <a:buNone/>
            </a:pPr>
            <a:r>
              <a:rPr lang="ru-RU" sz="1600" b="1" kern="1200" dirty="0">
                <a:solidFill>
                  <a:schemeClr val="accent2"/>
                </a:solidFill>
                <a:latin typeface="Arial" charset="0"/>
              </a:rPr>
              <a:t>(</a:t>
            </a:r>
            <a:r>
              <a:rPr lang="en-US" altLang="ru-RU" sz="1600" b="1" dirty="0" err="1">
                <a:solidFill>
                  <a:schemeClr val="accent2">
                    <a:lumMod val="60000"/>
                    <a:lumOff val="40000"/>
                  </a:schemeClr>
                </a:solidFill>
                <a:latin typeface="Arial" charset="0"/>
              </a:rPr>
              <a:t>Dr.of</a:t>
            </a:r>
            <a:r>
              <a:rPr lang="en-US" altLang="ru-RU" sz="1600" b="1" dirty="0">
                <a:solidFill>
                  <a:schemeClr val="accent2">
                    <a:lumMod val="60000"/>
                    <a:lumOff val="40000"/>
                  </a:schemeClr>
                </a:solidFill>
                <a:latin typeface="Arial" charset="0"/>
              </a:rPr>
              <a:t> sci. (</a:t>
            </a:r>
            <a:r>
              <a:rPr lang="en-US" altLang="ru-RU" sz="1600" b="1" dirty="0" err="1">
                <a:solidFill>
                  <a:schemeClr val="accent2">
                    <a:lumMod val="60000"/>
                    <a:lumOff val="40000"/>
                  </a:schemeClr>
                </a:solidFill>
                <a:latin typeface="Arial" charset="0"/>
              </a:rPr>
              <a:t>eng.</a:t>
            </a:r>
            <a:r>
              <a:rPr lang="en-US" altLang="ru-RU" sz="1600" b="1" dirty="0">
                <a:solidFill>
                  <a:schemeClr val="accent2">
                    <a:lumMod val="60000"/>
                    <a:lumOff val="40000"/>
                  </a:schemeClr>
                </a:solidFill>
                <a:latin typeface="Arial" charset="0"/>
              </a:rPr>
              <a:t>) </a:t>
            </a:r>
            <a:r>
              <a:rPr lang="en-US" altLang="ru-RU" sz="1600" b="1" dirty="0" err="1">
                <a:solidFill>
                  <a:schemeClr val="accent2">
                    <a:lumMod val="60000"/>
                    <a:lumOff val="40000"/>
                  </a:schemeClr>
                </a:solidFill>
                <a:latin typeface="Arial" charset="0"/>
              </a:rPr>
              <a:t>A.I.Tyatushkin</a:t>
            </a:r>
            <a:r>
              <a:rPr lang="ru-RU" sz="1600" b="1" kern="1200" dirty="0">
                <a:solidFill>
                  <a:schemeClr val="accent2"/>
                </a:solidFill>
                <a:latin typeface="Arial" charset="0"/>
              </a:rPr>
              <a:t>)</a:t>
            </a: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08719"/>
            <a:ext cx="4318248" cy="3549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4932040" y="4653136"/>
            <a:ext cx="3886200" cy="1384995"/>
          </a:xfrm>
          <a:prstGeom prst="rect">
            <a:avLst/>
          </a:prstGeom>
        </p:spPr>
        <p:txBody>
          <a:bodyPr wrap="square">
            <a:spAutoFit/>
          </a:bodyPr>
          <a:lstStyle/>
          <a:p>
            <a:r>
              <a:rPr lang="en-US" sz="1400" dirty="0"/>
              <a:t>The maximum possible range of the rocket launch</a:t>
            </a:r>
            <a:r>
              <a:rPr lang="ru-RU" sz="1400" dirty="0"/>
              <a:t> (</a:t>
            </a:r>
            <a:r>
              <a:rPr lang="ru-RU" sz="1400" i="1" dirty="0" err="1"/>
              <a:t>D</a:t>
            </a:r>
            <a:r>
              <a:rPr lang="ru-RU" sz="1400" i="1" baseline="-25000" dirty="0" err="1"/>
              <a:t>max</a:t>
            </a:r>
            <a:r>
              <a:rPr lang="ru-RU" sz="1400" dirty="0"/>
              <a:t>)</a:t>
            </a:r>
            <a:r>
              <a:rPr lang="ru-RU" sz="1400" i="1" dirty="0"/>
              <a:t> </a:t>
            </a:r>
            <a:r>
              <a:rPr lang="en-US" sz="1400" dirty="0"/>
              <a:t>from pursuit aircraft is decreased by 10% as a result of missile maneuver of the pursued aircraft with an approximately-optimal control</a:t>
            </a:r>
            <a:r>
              <a:rPr lang="ru-RU" sz="1400" dirty="0"/>
              <a:t>  </a:t>
            </a:r>
            <a:r>
              <a:rPr lang="ru-RU" sz="1400" i="1" dirty="0"/>
              <a:t>u*(t). </a:t>
            </a:r>
            <a:r>
              <a:rPr lang="en-US" sz="1400" dirty="0"/>
              <a:t>Here, </a:t>
            </a:r>
            <a:r>
              <a:rPr lang="ru-RU" sz="1400" b="1" i="1" dirty="0">
                <a:sym typeface="Symbol"/>
              </a:rPr>
              <a:t></a:t>
            </a:r>
            <a:r>
              <a:rPr lang="ru-RU" sz="1400" dirty="0"/>
              <a:t>  </a:t>
            </a:r>
            <a:r>
              <a:rPr lang="en-US" sz="1400" dirty="0"/>
              <a:t>characterizes the density of the atmosphere (altitude), </a:t>
            </a:r>
            <a:r>
              <a:rPr lang="en-US" sz="1400" i="1" dirty="0"/>
              <a:t>t</a:t>
            </a:r>
            <a:r>
              <a:rPr lang="en-US" sz="1400" dirty="0"/>
              <a:t> is time</a:t>
            </a:r>
            <a:r>
              <a:rPr lang="ru-RU" sz="1400" dirty="0"/>
              <a:t>.</a:t>
            </a:r>
          </a:p>
        </p:txBody>
      </p:sp>
    </p:spTree>
    <p:extLst>
      <p:ext uri="{BB962C8B-B14F-4D97-AF65-F5344CB8AC3E}">
        <p14:creationId xmlns:p14="http://schemas.microsoft.com/office/powerpoint/2010/main" val="723416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Рисунок 12" descr="D:\markov_2013_re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32968"/>
            <a:ext cx="8668760" cy="303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6"/>
          <p:cNvSpPr txBox="1">
            <a:spLocks noChangeArrowheads="1"/>
          </p:cNvSpPr>
          <p:nvPr/>
        </p:nvSpPr>
        <p:spPr bwMode="auto">
          <a:xfrm>
            <a:off x="216297" y="909638"/>
            <a:ext cx="87852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ru-RU" b="1" dirty="0">
                <a:solidFill>
                  <a:schemeClr val="accent2"/>
                </a:solidFill>
              </a:rPr>
              <a:t>In </a:t>
            </a:r>
            <a:r>
              <a:rPr lang="en-US" altLang="ru-RU" b="1" dirty="0" err="1">
                <a:solidFill>
                  <a:schemeClr val="accent2"/>
                </a:solidFill>
              </a:rPr>
              <a:t>callaboration</a:t>
            </a:r>
            <a:r>
              <a:rPr lang="en-US" altLang="ru-RU" b="1" dirty="0">
                <a:solidFill>
                  <a:schemeClr val="accent2"/>
                </a:solidFill>
              </a:rPr>
              <a:t> with the High-temperature plasma center, University of Tokyo (Japan), plasma diagnostic methods has been developed for the appliance TS-3 / TS-4 (of </a:t>
            </a:r>
            <a:r>
              <a:rPr lang="en-US" altLang="ru-RU" b="1" dirty="0" err="1">
                <a:solidFill>
                  <a:schemeClr val="accent2"/>
                </a:solidFill>
              </a:rPr>
              <a:t>spheric</a:t>
            </a:r>
            <a:r>
              <a:rPr lang="en-US" altLang="ru-RU" b="1" dirty="0">
                <a:solidFill>
                  <a:schemeClr val="accent2"/>
                </a:solidFill>
              </a:rPr>
              <a:t> mac type) using scalar and vector tomography.</a:t>
            </a:r>
            <a:endParaRPr lang="ru-RU" altLang="ru-RU" b="1" dirty="0">
              <a:solidFill>
                <a:schemeClr val="accent2"/>
              </a:solidFill>
            </a:endParaRPr>
          </a:p>
        </p:txBody>
      </p:sp>
      <p:sp>
        <p:nvSpPr>
          <p:cNvPr id="13316" name="Text Box 7"/>
          <p:cNvSpPr txBox="1">
            <a:spLocks noChangeArrowheads="1"/>
          </p:cNvSpPr>
          <p:nvPr/>
        </p:nvSpPr>
        <p:spPr bwMode="auto">
          <a:xfrm>
            <a:off x="250825" y="4868863"/>
            <a:ext cx="871378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pPr>
            <a:r>
              <a:rPr lang="en-US" altLang="ru-RU" sz="1200" b="1" dirty="0">
                <a:solidFill>
                  <a:schemeClr val="accent2"/>
                </a:solidFill>
              </a:rPr>
              <a:t>The results of the reconstruction of two-dimensional distribution of the ion temperature</a:t>
            </a:r>
          </a:p>
          <a:p>
            <a:pPr algn="ctr" eaLnBrk="1" hangingPunct="1">
              <a:lnSpc>
                <a:spcPct val="80000"/>
              </a:lnSpc>
            </a:pPr>
            <a:r>
              <a:rPr lang="en-US" altLang="ru-RU" sz="1200" b="1" dirty="0">
                <a:solidFill>
                  <a:schemeClr val="accent2"/>
                </a:solidFill>
              </a:rPr>
              <a:t>in the experiment of magnetic reconnection</a:t>
            </a:r>
            <a:endParaRPr lang="ru-RU" altLang="ru-RU" dirty="0"/>
          </a:p>
        </p:txBody>
      </p:sp>
      <p:sp>
        <p:nvSpPr>
          <p:cNvPr id="13317" name="Text Box 8"/>
          <p:cNvSpPr txBox="1">
            <a:spLocks noChangeArrowheads="1"/>
          </p:cNvSpPr>
          <p:nvPr/>
        </p:nvSpPr>
        <p:spPr bwMode="auto">
          <a:xfrm>
            <a:off x="0" y="5300663"/>
            <a:ext cx="8964613"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ru-RU" sz="1600" b="1" dirty="0">
                <a:solidFill>
                  <a:srgbClr val="CC0000"/>
                </a:solidFill>
              </a:rPr>
              <a:t>Publications</a:t>
            </a:r>
            <a:endParaRPr lang="ru-RU" altLang="ru-RU" sz="1600" b="1" dirty="0">
              <a:solidFill>
                <a:srgbClr val="CC0000"/>
              </a:solidFill>
            </a:endParaRPr>
          </a:p>
          <a:p>
            <a:pPr eaLnBrk="1" hangingPunct="1"/>
            <a:r>
              <a:rPr lang="ru-RU" altLang="ru-RU" sz="1300" b="1" dirty="0">
                <a:solidFill>
                  <a:schemeClr val="accent2"/>
                </a:solidFill>
              </a:rPr>
              <a:t>1.</a:t>
            </a:r>
            <a:r>
              <a:rPr lang="en-US" altLang="ru-RU" sz="1300" b="1" dirty="0">
                <a:solidFill>
                  <a:schemeClr val="accent2"/>
                </a:solidFill>
              </a:rPr>
              <a:t>Tanabe H., </a:t>
            </a:r>
            <a:r>
              <a:rPr lang="en-US" altLang="ru-RU" sz="1300" b="1" dirty="0" err="1">
                <a:solidFill>
                  <a:schemeClr val="accent2"/>
                </a:solidFill>
              </a:rPr>
              <a:t>Kuwahata</a:t>
            </a:r>
            <a:r>
              <a:rPr lang="en-US" altLang="ru-RU" sz="1300" b="1" dirty="0">
                <a:solidFill>
                  <a:schemeClr val="accent2"/>
                </a:solidFill>
              </a:rPr>
              <a:t> A., Oka H., </a:t>
            </a:r>
            <a:r>
              <a:rPr lang="en-US" altLang="ru-RU" sz="1300" b="1" dirty="0" err="1">
                <a:solidFill>
                  <a:schemeClr val="accent2"/>
                </a:solidFill>
              </a:rPr>
              <a:t>Annoura</a:t>
            </a:r>
            <a:r>
              <a:rPr lang="en-US" altLang="ru-RU" sz="1300" b="1" dirty="0">
                <a:solidFill>
                  <a:schemeClr val="accent2"/>
                </a:solidFill>
              </a:rPr>
              <a:t> M., Koike H., </a:t>
            </a:r>
            <a:r>
              <a:rPr lang="en-US" altLang="ru-RU" sz="1300" b="1" dirty="0" err="1">
                <a:solidFill>
                  <a:schemeClr val="accent2"/>
                </a:solidFill>
              </a:rPr>
              <a:t>K.Nishida</a:t>
            </a:r>
            <a:r>
              <a:rPr lang="en-US" altLang="ru-RU" sz="1300" b="1" dirty="0">
                <a:solidFill>
                  <a:schemeClr val="accent2"/>
                </a:solidFill>
              </a:rPr>
              <a:t>, You S., </a:t>
            </a:r>
            <a:r>
              <a:rPr lang="en-US" altLang="ru-RU" sz="1300" b="1" dirty="0" err="1">
                <a:solidFill>
                  <a:schemeClr val="accent2"/>
                </a:solidFill>
              </a:rPr>
              <a:t>Narushima</a:t>
            </a:r>
            <a:r>
              <a:rPr lang="en-US" altLang="ru-RU" sz="1300" b="1" dirty="0">
                <a:solidFill>
                  <a:schemeClr val="accent2"/>
                </a:solidFill>
              </a:rPr>
              <a:t> Y., </a:t>
            </a:r>
            <a:r>
              <a:rPr lang="en-US" altLang="ru-RU" sz="1300" b="1" dirty="0" err="1">
                <a:solidFill>
                  <a:schemeClr val="accent2"/>
                </a:solidFill>
              </a:rPr>
              <a:t>Balandin</a:t>
            </a:r>
            <a:r>
              <a:rPr lang="en-US" altLang="ru-RU" sz="1300" b="1" dirty="0">
                <a:solidFill>
                  <a:schemeClr val="accent2"/>
                </a:solidFill>
              </a:rPr>
              <a:t> A., </a:t>
            </a:r>
            <a:r>
              <a:rPr lang="ru-RU" altLang="ru-RU" sz="1300" b="1" dirty="0">
                <a:solidFill>
                  <a:schemeClr val="accent2"/>
                </a:solidFill>
              </a:rPr>
              <a:t> </a:t>
            </a:r>
          </a:p>
          <a:p>
            <a:pPr eaLnBrk="1" hangingPunct="1"/>
            <a:r>
              <a:rPr lang="en-US" altLang="ru-RU" sz="1300" b="1" dirty="0" err="1">
                <a:solidFill>
                  <a:schemeClr val="accent2"/>
                </a:solidFill>
              </a:rPr>
              <a:t>Inomoto</a:t>
            </a:r>
            <a:r>
              <a:rPr lang="en-US" altLang="ru-RU" sz="1300" b="1" dirty="0">
                <a:solidFill>
                  <a:schemeClr val="accent2"/>
                </a:solidFill>
              </a:rPr>
              <a:t> M., Ono Y. Two-dimensional ion temperature measurement by application of tomographic</a:t>
            </a:r>
            <a:r>
              <a:rPr lang="ru-RU" altLang="ru-RU" sz="1300" b="1" dirty="0">
                <a:solidFill>
                  <a:schemeClr val="accent2"/>
                </a:solidFill>
              </a:rPr>
              <a:t> </a:t>
            </a:r>
          </a:p>
          <a:p>
            <a:pPr eaLnBrk="1" hangingPunct="1"/>
            <a:r>
              <a:rPr lang="en-US" altLang="ru-RU" sz="1300" b="1" dirty="0">
                <a:solidFill>
                  <a:schemeClr val="accent2"/>
                </a:solidFill>
              </a:rPr>
              <a:t>reconstruction  to Doppler spectroscopy // Nuclear Fusion. 2013. Vol. 53, Issue 9. Article No. 093027. </a:t>
            </a:r>
          </a:p>
          <a:p>
            <a:pPr eaLnBrk="1" hangingPunct="1"/>
            <a:r>
              <a:rPr lang="ru-RU" altLang="ru-RU" sz="1300" b="1" dirty="0">
                <a:solidFill>
                  <a:schemeClr val="accent2"/>
                </a:solidFill>
              </a:rPr>
              <a:t>2.</a:t>
            </a:r>
            <a:r>
              <a:rPr lang="en-US" altLang="ru-RU" sz="1300" b="1" dirty="0">
                <a:solidFill>
                  <a:schemeClr val="accent2"/>
                </a:solidFill>
              </a:rPr>
              <a:t>Tanabe H., Oka H., </a:t>
            </a:r>
            <a:r>
              <a:rPr lang="en-US" altLang="ru-RU" sz="1300" b="1" dirty="0" err="1">
                <a:solidFill>
                  <a:schemeClr val="accent2"/>
                </a:solidFill>
              </a:rPr>
              <a:t>Annoura</a:t>
            </a:r>
            <a:r>
              <a:rPr lang="en-US" altLang="ru-RU" sz="1300" b="1" dirty="0">
                <a:solidFill>
                  <a:schemeClr val="accent2"/>
                </a:solidFill>
              </a:rPr>
              <a:t> M., </a:t>
            </a:r>
            <a:r>
              <a:rPr lang="en-US" altLang="ru-RU" sz="1300" b="1" dirty="0" err="1">
                <a:solidFill>
                  <a:schemeClr val="accent2"/>
                </a:solidFill>
              </a:rPr>
              <a:t>Kuwahata</a:t>
            </a:r>
            <a:r>
              <a:rPr lang="en-US" altLang="ru-RU" sz="1300" b="1" dirty="0">
                <a:solidFill>
                  <a:schemeClr val="accent2"/>
                </a:solidFill>
              </a:rPr>
              <a:t> A., </a:t>
            </a:r>
            <a:r>
              <a:rPr lang="en-US" altLang="ru-RU" sz="1300" b="1" dirty="0" err="1">
                <a:solidFill>
                  <a:schemeClr val="accent2"/>
                </a:solidFill>
              </a:rPr>
              <a:t>Kadowaki</a:t>
            </a:r>
            <a:r>
              <a:rPr lang="en-US" altLang="ru-RU" sz="1300" b="1" dirty="0">
                <a:solidFill>
                  <a:schemeClr val="accent2"/>
                </a:solidFill>
              </a:rPr>
              <a:t> K., </a:t>
            </a:r>
            <a:r>
              <a:rPr lang="en-US" altLang="ru-RU" sz="1300" b="1" dirty="0" err="1">
                <a:solidFill>
                  <a:schemeClr val="accent2"/>
                </a:solidFill>
              </a:rPr>
              <a:t>Kaminao</a:t>
            </a:r>
            <a:r>
              <a:rPr lang="en-US" altLang="ru-RU" sz="1300" b="1" dirty="0">
                <a:solidFill>
                  <a:schemeClr val="accent2"/>
                </a:solidFill>
              </a:rPr>
              <a:t> Y., You S., </a:t>
            </a:r>
            <a:r>
              <a:rPr lang="en-US" altLang="ru-RU" sz="1300" b="1" dirty="0" err="1">
                <a:solidFill>
                  <a:schemeClr val="accent2"/>
                </a:solidFill>
              </a:rPr>
              <a:t>Balandin</a:t>
            </a:r>
            <a:r>
              <a:rPr lang="en-US" altLang="ru-RU" sz="1300" b="1" dirty="0">
                <a:solidFill>
                  <a:schemeClr val="accent2"/>
                </a:solidFill>
              </a:rPr>
              <a:t> A., </a:t>
            </a:r>
            <a:r>
              <a:rPr lang="en-US" altLang="ru-RU" sz="1300" b="1" dirty="0" err="1">
                <a:solidFill>
                  <a:schemeClr val="accent2"/>
                </a:solidFill>
              </a:rPr>
              <a:t>Inomoto</a:t>
            </a:r>
            <a:r>
              <a:rPr lang="en-US" altLang="ru-RU" sz="1300" b="1" dirty="0">
                <a:solidFill>
                  <a:schemeClr val="accent2"/>
                </a:solidFill>
              </a:rPr>
              <a:t> M., Ono </a:t>
            </a:r>
            <a:endParaRPr lang="ru-RU" altLang="ru-RU" sz="1300" b="1" dirty="0">
              <a:solidFill>
                <a:schemeClr val="accent2"/>
              </a:solidFill>
            </a:endParaRPr>
          </a:p>
          <a:p>
            <a:pPr eaLnBrk="1" hangingPunct="1"/>
            <a:r>
              <a:rPr lang="en-US" altLang="ru-RU" sz="1300" b="1" dirty="0">
                <a:solidFill>
                  <a:schemeClr val="accent2"/>
                </a:solidFill>
              </a:rPr>
              <a:t>Y. Two</a:t>
            </a:r>
            <a:r>
              <a:rPr lang="en-US" altLang="ru-RU" sz="1300" b="1" i="1" dirty="0">
                <a:solidFill>
                  <a:schemeClr val="accent2"/>
                </a:solidFill>
              </a:rPr>
              <a:t> </a:t>
            </a:r>
            <a:r>
              <a:rPr lang="en-US" altLang="ru-RU" sz="1300" b="1" dirty="0">
                <a:solidFill>
                  <a:schemeClr val="accent2"/>
                </a:solidFill>
              </a:rPr>
              <a:t>Dimensional Imaging Measurement of Magnetic Reconnection Outflow in the TS-4 Plasma Merging </a:t>
            </a:r>
            <a:endParaRPr lang="ru-RU" altLang="ru-RU" sz="1300" b="1" dirty="0">
              <a:solidFill>
                <a:schemeClr val="accent2"/>
              </a:solidFill>
            </a:endParaRPr>
          </a:p>
          <a:p>
            <a:pPr eaLnBrk="1" hangingPunct="1"/>
            <a:r>
              <a:rPr lang="en-US" altLang="ru-RU" sz="1300" b="1" dirty="0">
                <a:solidFill>
                  <a:schemeClr val="accent2"/>
                </a:solidFill>
              </a:rPr>
              <a:t>Experiment // Plasma and Fusion Research. 2013. Vol. 8. P. 2405088-1–2405088-4.</a:t>
            </a:r>
            <a:endParaRPr lang="ru-RU" altLang="ru-RU" sz="1300" dirty="0">
              <a:solidFill>
                <a:schemeClr val="accen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Text Box 4"/>
          <p:cNvSpPr txBox="1">
            <a:spLocks noChangeArrowheads="1"/>
          </p:cNvSpPr>
          <p:nvPr/>
        </p:nvSpPr>
        <p:spPr bwMode="auto">
          <a:xfrm>
            <a:off x="195479" y="1031101"/>
            <a:ext cx="4088489"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ru-RU" b="1" dirty="0">
                <a:solidFill>
                  <a:schemeClr val="accent2"/>
                </a:solidFill>
              </a:rPr>
              <a:t>Steady-state solutions and sufficient conditions of their stability have been obtained for an n-component </a:t>
            </a:r>
            <a:r>
              <a:rPr lang="en-US" altLang="ru-RU" b="1" dirty="0" err="1">
                <a:solidFill>
                  <a:schemeClr val="accent2"/>
                </a:solidFill>
              </a:rPr>
              <a:t>Vlasov</a:t>
            </a:r>
            <a:r>
              <a:rPr lang="en-US" altLang="ru-RU" b="1" dirty="0">
                <a:solidFill>
                  <a:schemeClr val="accent2"/>
                </a:solidFill>
              </a:rPr>
              <a:t>-Maxwell system, which describes the dynamics of plasma in the kinetic approximation. </a:t>
            </a:r>
          </a:p>
          <a:p>
            <a:pPr>
              <a:spcBef>
                <a:spcPct val="50000"/>
              </a:spcBef>
            </a:pPr>
            <a:r>
              <a:rPr lang="en-US" altLang="ru-RU" b="1" dirty="0">
                <a:solidFill>
                  <a:schemeClr val="accent2"/>
                </a:solidFill>
              </a:rPr>
              <a:t>The existence of bifurcation points, in whose neighborhood there appear non-trivial solutions, has been proved.</a:t>
            </a:r>
          </a:p>
          <a:p>
            <a:pPr>
              <a:spcBef>
                <a:spcPct val="50000"/>
              </a:spcBef>
            </a:pPr>
            <a:r>
              <a:rPr lang="en-US" altLang="ru-RU" b="1" dirty="0">
                <a:solidFill>
                  <a:schemeClr val="accent2"/>
                </a:solidFill>
              </a:rPr>
              <a:t>A mathematical model related to the balance of constrained plasma densities in such installations as Tokamak has been investigated</a:t>
            </a:r>
          </a:p>
          <a:p>
            <a:pPr>
              <a:spcBef>
                <a:spcPct val="50000"/>
              </a:spcBef>
            </a:pPr>
            <a:r>
              <a:rPr lang="en-US" altLang="ru-RU" b="1" dirty="0">
                <a:solidFill>
                  <a:schemeClr val="accent2"/>
                </a:solidFill>
              </a:rPr>
              <a:t>(</a:t>
            </a:r>
            <a:r>
              <a:rPr lang="en-US" altLang="ru-RU" b="1" dirty="0">
                <a:solidFill>
                  <a:schemeClr val="accent2">
                    <a:lumMod val="60000"/>
                    <a:lumOff val="40000"/>
                  </a:schemeClr>
                </a:solidFill>
              </a:rPr>
              <a:t>Dr. of sci. (math) </a:t>
            </a:r>
            <a:r>
              <a:rPr lang="en-US" altLang="ru-RU" b="1" dirty="0" err="1">
                <a:solidFill>
                  <a:schemeClr val="accent2">
                    <a:lumMod val="60000"/>
                    <a:lumOff val="40000"/>
                  </a:schemeClr>
                </a:solidFill>
              </a:rPr>
              <a:t>G.A.Rudykh</a:t>
            </a:r>
            <a:r>
              <a:rPr lang="en-US" altLang="ru-RU" b="1" dirty="0">
                <a:solidFill>
                  <a:schemeClr val="accent2"/>
                </a:solidFill>
              </a:rPr>
              <a:t>).</a:t>
            </a:r>
          </a:p>
        </p:txBody>
      </p:sp>
      <p:pic>
        <p:nvPicPr>
          <p:cNvPr id="107525" name="Picture 5" descr="FOR_414_tokamak_sche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876" y="765176"/>
            <a:ext cx="2786499" cy="2735832"/>
          </a:xfrm>
          <a:prstGeom prst="rect">
            <a:avLst/>
          </a:prstGeom>
          <a:noFill/>
          <a:extLst>
            <a:ext uri="{909E8E84-426E-40DD-AFC4-6F175D3DCCD1}">
              <a14:hiddenFill xmlns:a14="http://schemas.microsoft.com/office/drawing/2010/main">
                <a:solidFill>
                  <a:srgbClr val="FFFFFF"/>
                </a:solidFill>
              </a14:hiddenFill>
            </a:ext>
          </a:extLst>
        </p:spPr>
      </p:pic>
      <p:grpSp>
        <p:nvGrpSpPr>
          <p:cNvPr id="107528" name="Group 8"/>
          <p:cNvGrpSpPr>
            <a:grpSpLocks/>
          </p:cNvGrpSpPr>
          <p:nvPr/>
        </p:nvGrpSpPr>
        <p:grpSpPr bwMode="auto">
          <a:xfrm>
            <a:off x="4802066" y="3592514"/>
            <a:ext cx="3492011" cy="2441575"/>
            <a:chOff x="2757" y="2109"/>
            <a:chExt cx="5958" cy="3845"/>
          </a:xfrm>
        </p:grpSpPr>
        <p:grpSp>
          <p:nvGrpSpPr>
            <p:cNvPr id="107529" name="Group 9"/>
            <p:cNvGrpSpPr>
              <a:grpSpLocks/>
            </p:cNvGrpSpPr>
            <p:nvPr/>
          </p:nvGrpSpPr>
          <p:grpSpPr bwMode="auto">
            <a:xfrm>
              <a:off x="3414" y="2109"/>
              <a:ext cx="4047" cy="3460"/>
              <a:chOff x="3414" y="2109"/>
              <a:chExt cx="4626" cy="3955"/>
            </a:xfrm>
          </p:grpSpPr>
          <p:sp>
            <p:nvSpPr>
              <p:cNvPr id="107530" name="Line 10"/>
              <p:cNvSpPr>
                <a:spLocks noChangeShapeType="1"/>
              </p:cNvSpPr>
              <p:nvPr/>
            </p:nvSpPr>
            <p:spPr bwMode="auto">
              <a:xfrm>
                <a:off x="3414" y="2109"/>
                <a:ext cx="0" cy="3955"/>
              </a:xfrm>
              <a:prstGeom prst="line">
                <a:avLst/>
              </a:prstGeom>
              <a:noFill/>
              <a:ln w="12700">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ru-RU"/>
              </a:p>
            </p:txBody>
          </p:sp>
          <p:sp>
            <p:nvSpPr>
              <p:cNvPr id="107531" name="Line 11"/>
              <p:cNvSpPr>
                <a:spLocks noChangeShapeType="1"/>
              </p:cNvSpPr>
              <p:nvPr/>
            </p:nvSpPr>
            <p:spPr bwMode="auto">
              <a:xfrm>
                <a:off x="3414" y="6062"/>
                <a:ext cx="4626" cy="0"/>
              </a:xfrm>
              <a:prstGeom prst="line">
                <a:avLst/>
              </a:prstGeom>
              <a:noFill/>
              <a:ln w="1270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ru-RU"/>
              </a:p>
            </p:txBody>
          </p:sp>
          <p:sp>
            <p:nvSpPr>
              <p:cNvPr id="107532" name="Line 12"/>
              <p:cNvSpPr>
                <a:spLocks noChangeShapeType="1"/>
              </p:cNvSpPr>
              <p:nvPr/>
            </p:nvSpPr>
            <p:spPr bwMode="auto">
              <a:xfrm>
                <a:off x="3414" y="3010"/>
                <a:ext cx="43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07533" name="Arc 13"/>
              <p:cNvSpPr>
                <a:spLocks/>
              </p:cNvSpPr>
              <p:nvPr/>
            </p:nvSpPr>
            <p:spPr bwMode="auto">
              <a:xfrm>
                <a:off x="3414" y="4202"/>
                <a:ext cx="4054" cy="1859"/>
              </a:xfrm>
              <a:custGeom>
                <a:avLst/>
                <a:gdLst>
                  <a:gd name="G0" fmla="+- 0 0 0"/>
                  <a:gd name="G1" fmla="+- 21600 0 0"/>
                  <a:gd name="G2" fmla="+- 21600 0 0"/>
                  <a:gd name="T0" fmla="*/ 0 w 21600"/>
                  <a:gd name="T1" fmla="*/ 0 h 21993"/>
                  <a:gd name="T2" fmla="*/ 21596 w 21600"/>
                  <a:gd name="T3" fmla="*/ 21993 h 21993"/>
                  <a:gd name="T4" fmla="*/ 0 w 21600"/>
                  <a:gd name="T5" fmla="*/ 21600 h 21993"/>
                </a:gdLst>
                <a:ahLst/>
                <a:cxnLst>
                  <a:cxn ang="0">
                    <a:pos x="T0" y="T1"/>
                  </a:cxn>
                  <a:cxn ang="0">
                    <a:pos x="T2" y="T3"/>
                  </a:cxn>
                  <a:cxn ang="0">
                    <a:pos x="T4" y="T5"/>
                  </a:cxn>
                </a:cxnLst>
                <a:rect l="0" t="0" r="r" b="b"/>
                <a:pathLst>
                  <a:path w="21600" h="21993" fill="none" extrusionOk="0">
                    <a:moveTo>
                      <a:pt x="0" y="0"/>
                    </a:moveTo>
                    <a:cubicBezTo>
                      <a:pt x="11929" y="0"/>
                      <a:pt x="21600" y="9670"/>
                      <a:pt x="21600" y="21600"/>
                    </a:cubicBezTo>
                    <a:cubicBezTo>
                      <a:pt x="21600" y="21731"/>
                      <a:pt x="21598" y="21862"/>
                      <a:pt x="21596" y="21993"/>
                    </a:cubicBezTo>
                  </a:path>
                  <a:path w="21600" h="21993" stroke="0" extrusionOk="0">
                    <a:moveTo>
                      <a:pt x="0" y="0"/>
                    </a:moveTo>
                    <a:cubicBezTo>
                      <a:pt x="11929" y="0"/>
                      <a:pt x="21600" y="9670"/>
                      <a:pt x="21600" y="21600"/>
                    </a:cubicBezTo>
                    <a:cubicBezTo>
                      <a:pt x="21600" y="21731"/>
                      <a:pt x="21598" y="21862"/>
                      <a:pt x="21596" y="21993"/>
                    </a:cubicBezTo>
                    <a:lnTo>
                      <a:pt x="0" y="2160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aphicFrame>
          <p:nvGraphicFramePr>
            <p:cNvPr id="107534" name="Object 14"/>
            <p:cNvGraphicFramePr>
              <a:graphicFrameLocks noChangeAspect="1"/>
            </p:cNvGraphicFramePr>
            <p:nvPr/>
          </p:nvGraphicFramePr>
          <p:xfrm>
            <a:off x="2757" y="2217"/>
            <a:ext cx="600" cy="400"/>
          </p:xfrm>
          <a:graphic>
            <a:graphicData uri="http://schemas.openxmlformats.org/presentationml/2006/ole">
              <mc:AlternateContent xmlns:mc="http://schemas.openxmlformats.org/markup-compatibility/2006">
                <mc:Choice xmlns:v="urn:schemas-microsoft-com:vml" Requires="v">
                  <p:oleObj spid="_x0000_s58818" name="Формула" r:id="rId5" imgW="380880" imgH="253800" progId="Equation.3">
                    <p:embed/>
                  </p:oleObj>
                </mc:Choice>
                <mc:Fallback>
                  <p:oleObj name="Формула" r:id="rId5" imgW="38088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 y="2217"/>
                          <a:ext cx="60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5" name="Object 15"/>
            <p:cNvGraphicFramePr>
              <a:graphicFrameLocks noChangeAspect="1"/>
            </p:cNvGraphicFramePr>
            <p:nvPr/>
          </p:nvGraphicFramePr>
          <p:xfrm>
            <a:off x="6093" y="2517"/>
            <a:ext cx="1080" cy="400"/>
          </p:xfrm>
          <a:graphic>
            <a:graphicData uri="http://schemas.openxmlformats.org/presentationml/2006/ole">
              <mc:AlternateContent xmlns:mc="http://schemas.openxmlformats.org/markup-compatibility/2006">
                <mc:Choice xmlns:v="urn:schemas-microsoft-com:vml" Requires="v">
                  <p:oleObj spid="_x0000_s58819" name="Формула" r:id="rId7" imgW="672840" imgH="253800" progId="Equation.3">
                    <p:embed/>
                  </p:oleObj>
                </mc:Choice>
                <mc:Fallback>
                  <p:oleObj name="Формула" r:id="rId7" imgW="67284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3" y="2517"/>
                          <a:ext cx="108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6" name="Object 16"/>
            <p:cNvGraphicFramePr>
              <a:graphicFrameLocks noChangeAspect="1"/>
            </p:cNvGraphicFramePr>
            <p:nvPr/>
          </p:nvGraphicFramePr>
          <p:xfrm>
            <a:off x="7164" y="5694"/>
            <a:ext cx="240" cy="260"/>
          </p:xfrm>
          <a:graphic>
            <a:graphicData uri="http://schemas.openxmlformats.org/presentationml/2006/ole">
              <mc:AlternateContent xmlns:mc="http://schemas.openxmlformats.org/markup-compatibility/2006">
                <mc:Choice xmlns:v="urn:schemas-microsoft-com:vml" Requires="v">
                  <p:oleObj spid="_x0000_s58820" name="Формула" r:id="rId9" imgW="152280" imgH="164880" progId="Equation.3">
                    <p:embed/>
                  </p:oleObj>
                </mc:Choice>
                <mc:Fallback>
                  <p:oleObj name="Формула" r:id="rId9" imgW="15228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4" y="5694"/>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7" name="Object 17"/>
            <p:cNvGraphicFramePr>
              <a:graphicFrameLocks noChangeAspect="1"/>
            </p:cNvGraphicFramePr>
            <p:nvPr/>
          </p:nvGraphicFramePr>
          <p:xfrm>
            <a:off x="6891" y="5637"/>
            <a:ext cx="255" cy="300"/>
          </p:xfrm>
          <a:graphic>
            <a:graphicData uri="http://schemas.openxmlformats.org/presentationml/2006/ole">
              <mc:AlternateContent xmlns:mc="http://schemas.openxmlformats.org/markup-compatibility/2006">
                <mc:Choice xmlns:v="urn:schemas-microsoft-com:vml" Requires="v">
                  <p:oleObj spid="_x0000_s58821" name="Формула" r:id="rId11" imgW="101520" imgH="190440" progId="Equation.3">
                    <p:embed/>
                  </p:oleObj>
                </mc:Choice>
                <mc:Fallback>
                  <p:oleObj name="Формула" r:id="rId11" imgW="101520" imgH="1904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1" y="5637"/>
                          <a:ext cx="25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38" name="Text Box 18" descr="Букет"/>
            <p:cNvSpPr txBox="1">
              <a:spLocks noChangeArrowheads="1"/>
            </p:cNvSpPr>
            <p:nvPr/>
          </p:nvSpPr>
          <p:spPr bwMode="auto">
            <a:xfrm>
              <a:off x="6549" y="3414"/>
              <a:ext cx="2166" cy="80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p>
              <a:pPr eaLnBrk="0" hangingPunct="0"/>
              <a:r>
                <a:rPr lang="en-US" altLang="ru-RU" sz="1400" b="1" dirty="0">
                  <a:solidFill>
                    <a:srgbClr val="000099"/>
                  </a:solidFill>
                </a:rPr>
                <a:t>Attraction domain</a:t>
              </a:r>
              <a:endParaRPr lang="ru-RU" altLang="ru-RU" sz="1400" b="1" dirty="0">
                <a:solidFill>
                  <a:srgbClr val="000099"/>
                </a:solidFill>
              </a:endParaRPr>
            </a:p>
          </p:txBody>
        </p:sp>
        <p:sp>
          <p:nvSpPr>
            <p:cNvPr id="107539" name="Line 19"/>
            <p:cNvSpPr>
              <a:spLocks noChangeShapeType="1"/>
            </p:cNvSpPr>
            <p:nvPr/>
          </p:nvSpPr>
          <p:spPr bwMode="auto">
            <a:xfrm flipV="1">
              <a:off x="5580" y="4155"/>
              <a:ext cx="1083" cy="627"/>
            </a:xfrm>
            <a:prstGeom prst="line">
              <a:avLst/>
            </a:prstGeom>
            <a:noFill/>
            <a:ln w="9525">
              <a:solidFill>
                <a:srgbClr val="000000"/>
              </a:solidFill>
              <a:round/>
              <a:headEnd type="triangle" w="sm" len="med"/>
              <a:tailEnd/>
            </a:ln>
            <a:extLst>
              <a:ext uri="{909E8E84-426E-40DD-AFC4-6F175D3DCCD1}">
                <a14:hiddenFill xmlns:a14="http://schemas.microsoft.com/office/drawing/2010/main">
                  <a:noFill/>
                </a14:hiddenFill>
              </a:ext>
            </a:extLst>
          </p:spPr>
          <p:txBody>
            <a:bodyPr/>
            <a:lstStyle/>
            <a:p>
              <a:endParaRPr lang="ru-RU"/>
            </a:p>
          </p:txBody>
        </p:sp>
      </p:grpSp>
      <p:sp>
        <p:nvSpPr>
          <p:cNvPr id="17" name="Text Box 7"/>
          <p:cNvSpPr txBox="1">
            <a:spLocks noChangeArrowheads="1"/>
          </p:cNvSpPr>
          <p:nvPr/>
        </p:nvSpPr>
        <p:spPr bwMode="auto">
          <a:xfrm>
            <a:off x="4792814" y="6030913"/>
            <a:ext cx="39624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algn="just" eaLnBrk="0" hangingPunct="0">
              <a:spcBef>
                <a:spcPct val="50000"/>
              </a:spcBef>
            </a:pPr>
            <a:r>
              <a:rPr lang="en-US" altLang="ru-RU" sz="1400" b="1" dirty="0">
                <a:solidFill>
                  <a:srgbClr val="000099"/>
                </a:solidFill>
                <a:cs typeface="Arial" pitchFamily="34" charset="0"/>
              </a:rPr>
              <a:t>Steady-state distribution of plasma density </a:t>
            </a:r>
            <a:r>
              <a:rPr lang="en-US" altLang="ru-RU" sz="1400" b="1" i="1" dirty="0">
                <a:solidFill>
                  <a:srgbClr val="000099"/>
                </a:solidFill>
                <a:cs typeface="Arial" pitchFamily="34" charset="0"/>
              </a:rPr>
              <a:t>n</a:t>
            </a:r>
            <a:r>
              <a:rPr lang="ru-RU" altLang="ru-RU" sz="1400" b="1" dirty="0">
                <a:solidFill>
                  <a:srgbClr val="000099"/>
                </a:solidFill>
                <a:cs typeface="Arial" pitchFamily="34" charset="0"/>
              </a:rPr>
              <a:t>(</a:t>
            </a:r>
            <a:r>
              <a:rPr lang="en-US" altLang="ru-RU" sz="1400" b="1" i="1" dirty="0">
                <a:solidFill>
                  <a:srgbClr val="000099"/>
                </a:solidFill>
                <a:cs typeface="Arial" pitchFamily="34" charset="0"/>
              </a:rPr>
              <a:t>x</a:t>
            </a:r>
            <a:r>
              <a:rPr lang="ru-RU" altLang="ru-RU" sz="1400" b="1" dirty="0">
                <a:solidFill>
                  <a:srgbClr val="000099"/>
                </a:solidFill>
                <a:cs typeface="Arial" pitchFamily="34" charset="0"/>
              </a:rPr>
              <a:t>)</a:t>
            </a:r>
            <a:r>
              <a:rPr lang="en-US" altLang="ru-RU" sz="1400" b="1" dirty="0">
                <a:solidFill>
                  <a:srgbClr val="000099"/>
                </a:solidFill>
                <a:cs typeface="Arial" pitchFamily="34" charset="0"/>
              </a:rPr>
              <a:t> along the radius </a:t>
            </a:r>
            <a:r>
              <a:rPr lang="ru-RU" altLang="ru-RU" sz="1400" b="1" dirty="0">
                <a:solidFill>
                  <a:srgbClr val="000099"/>
                </a:solidFill>
                <a:cs typeface="Arial" pitchFamily="34" charset="0"/>
              </a:rPr>
              <a:t> </a:t>
            </a:r>
            <a:r>
              <a:rPr lang="en-US" altLang="ru-RU" sz="1400" b="1" i="1" dirty="0">
                <a:solidFill>
                  <a:srgbClr val="000099"/>
                </a:solidFill>
                <a:cs typeface="Arial" pitchFamily="34" charset="0"/>
              </a:rPr>
              <a:t>x  for</a:t>
            </a:r>
            <a:r>
              <a:rPr lang="ru-RU" altLang="ru-RU" sz="1400" b="1" dirty="0">
                <a:solidFill>
                  <a:srgbClr val="000099"/>
                </a:solidFill>
                <a:cs typeface="Arial" pitchFamily="34" charset="0"/>
              </a:rPr>
              <a:t>   </a:t>
            </a:r>
            <a:r>
              <a:rPr lang="ru-RU" altLang="ru-RU" sz="1400" b="1" dirty="0">
                <a:solidFill>
                  <a:srgbClr val="000099"/>
                </a:solidFill>
                <a:cs typeface="Arial" pitchFamily="34" charset="0"/>
                <a:sym typeface="Symbol" pitchFamily="18" charset="2"/>
              </a:rPr>
              <a:t></a:t>
            </a:r>
            <a:r>
              <a:rPr lang="ru-RU" altLang="ru-RU" sz="1400" b="1" dirty="0">
                <a:solidFill>
                  <a:srgbClr val="000099"/>
                </a:solidFill>
                <a:cs typeface="Arial" pitchFamily="34" charset="0"/>
              </a:rPr>
              <a:t> = 2.32,</a:t>
            </a:r>
            <a:r>
              <a:rPr lang="en-US" altLang="ru-RU" sz="1400" b="1" dirty="0">
                <a:solidFill>
                  <a:srgbClr val="000099"/>
                </a:solidFill>
                <a:cs typeface="Arial" pitchFamily="34" charset="0"/>
              </a:rPr>
              <a:t> </a:t>
            </a:r>
            <a:r>
              <a:rPr lang="ru-RU" altLang="ru-RU" sz="1400" b="1" dirty="0">
                <a:solidFill>
                  <a:srgbClr val="000099"/>
                </a:solidFill>
                <a:cs typeface="Arial" pitchFamily="34" charset="0"/>
              </a:rPr>
              <a:t> </a:t>
            </a:r>
            <a:r>
              <a:rPr lang="ru-RU" altLang="ru-RU" sz="1400" b="1" dirty="0">
                <a:solidFill>
                  <a:srgbClr val="000099"/>
                </a:solidFill>
                <a:cs typeface="Arial" pitchFamily="34" charset="0"/>
                <a:sym typeface="Symbol" pitchFamily="18" charset="2"/>
              </a:rPr>
              <a:t></a:t>
            </a:r>
            <a:r>
              <a:rPr lang="ru-RU" altLang="ru-RU" sz="1400" b="1" dirty="0">
                <a:solidFill>
                  <a:srgbClr val="000099"/>
                </a:solidFill>
                <a:cs typeface="Arial" pitchFamily="34" charset="0"/>
              </a:rPr>
              <a:t> = 0.167</a:t>
            </a:r>
            <a:endParaRPr lang="ru-RU" altLang="ru-RU" sz="1400" b="1" dirty="0">
              <a:solidFill>
                <a:srgbClr val="000099"/>
              </a:solidFill>
            </a:endParaRPr>
          </a:p>
        </p:txBody>
      </p:sp>
    </p:spTree>
    <p:extLst>
      <p:ext uri="{BB962C8B-B14F-4D97-AF65-F5344CB8AC3E}">
        <p14:creationId xmlns:p14="http://schemas.microsoft.com/office/powerpoint/2010/main" val="1014611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Text Box 4"/>
          <p:cNvSpPr txBox="1">
            <a:spLocks noChangeArrowheads="1"/>
          </p:cNvSpPr>
          <p:nvPr/>
        </p:nvSpPr>
        <p:spPr bwMode="auto">
          <a:xfrm>
            <a:off x="191095" y="870645"/>
            <a:ext cx="625352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a:solidFill>
                  <a:schemeClr val="tx1"/>
                </a:solidFill>
                <a:latin typeface="Arial" pitchFamily="34" charset="0"/>
              </a:defRPr>
            </a:lvl1pPr>
            <a:lvl2pPr marL="914400" indent="-457200">
              <a:defRPr>
                <a:solidFill>
                  <a:schemeClr val="tx1"/>
                </a:solidFill>
                <a:latin typeface="Arial" pitchFamily="34" charset="0"/>
              </a:defRPr>
            </a:lvl2pPr>
            <a:lvl3pPr marL="1371600" indent="-457200">
              <a:defRPr>
                <a:solidFill>
                  <a:schemeClr val="tx1"/>
                </a:solidFill>
                <a:latin typeface="Arial" pitchFamily="34" charset="0"/>
              </a:defRPr>
            </a:lvl3pPr>
            <a:lvl4pPr marL="1828800" indent="-457200">
              <a:defRPr>
                <a:solidFill>
                  <a:schemeClr val="tx1"/>
                </a:solidFill>
                <a:latin typeface="Arial" pitchFamily="34" charset="0"/>
              </a:defRPr>
            </a:lvl4pPr>
            <a:lvl5pPr marL="2286000" indent="-457200">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marL="0" indent="0">
              <a:spcBef>
                <a:spcPts val="0"/>
              </a:spcBef>
            </a:pPr>
            <a:r>
              <a:rPr lang="en-US" altLang="ru-RU" b="1" dirty="0">
                <a:solidFill>
                  <a:schemeClr val="accent2"/>
                </a:solidFill>
                <a:latin typeface="Arial" charset="0"/>
              </a:rPr>
              <a:t>Approximate methods intended for solving optimal control problems have been developed:</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strong and weak first- and second-order improvement;</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methods based on local approximations of the reachable set;</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methods of finding impulse-optimal controls.</a:t>
            </a:r>
          </a:p>
          <a:p>
            <a:pPr marL="0" indent="0">
              <a:spcBef>
                <a:spcPts val="0"/>
              </a:spcBef>
            </a:pPr>
            <a:r>
              <a:rPr lang="en-US" altLang="ru-RU" b="1" dirty="0">
                <a:solidFill>
                  <a:schemeClr val="accent2"/>
                </a:solidFill>
                <a:latin typeface="Arial" charset="0"/>
              </a:rPr>
              <a:t>The following applied problems have been solved:</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trajectory problems related to control of flight dynamics of helicopters;   </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problems of optimal control of maneuvering aircraft;</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problems related to control of industrial manipulation robots; </a:t>
            </a:r>
          </a:p>
          <a:p>
            <a:pPr marL="285750" indent="-285750">
              <a:spcBef>
                <a:spcPts val="0"/>
              </a:spcBef>
              <a:buFont typeface="Arial" panose="020B0604020202020204" pitchFamily="34" charset="0"/>
              <a:buChar char="•"/>
            </a:pPr>
            <a:r>
              <a:rPr lang="en-US" altLang="ru-RU" b="1" dirty="0">
                <a:solidFill>
                  <a:schemeClr val="accent2"/>
                </a:solidFill>
                <a:latin typeface="Arial" charset="0"/>
              </a:rPr>
              <a:t>problems related to optimization of transient regimes of electric-energetic networks.</a:t>
            </a:r>
          </a:p>
          <a:p>
            <a:pPr marL="0" indent="0">
              <a:spcBef>
                <a:spcPts val="0"/>
              </a:spcBef>
            </a:pPr>
            <a:r>
              <a:rPr lang="en-US" altLang="ru-RU" b="1" dirty="0">
                <a:solidFill>
                  <a:schemeClr val="accent2"/>
                </a:solidFill>
                <a:latin typeface="Arial" charset="0"/>
              </a:rPr>
              <a:t>(</a:t>
            </a:r>
            <a:r>
              <a:rPr lang="en-US" altLang="ru-RU" b="1" dirty="0" err="1">
                <a:solidFill>
                  <a:schemeClr val="accent2">
                    <a:lumMod val="60000"/>
                    <a:lumOff val="40000"/>
                  </a:schemeClr>
                </a:solidFill>
                <a:latin typeface="Arial" charset="0"/>
              </a:rPr>
              <a:t>Dr.of</a:t>
            </a:r>
            <a:r>
              <a:rPr lang="en-US" altLang="ru-RU" b="1" dirty="0">
                <a:solidFill>
                  <a:schemeClr val="accent2">
                    <a:lumMod val="60000"/>
                    <a:lumOff val="40000"/>
                  </a:schemeClr>
                </a:solidFill>
                <a:latin typeface="Arial" charset="0"/>
              </a:rPr>
              <a:t> sci. (math) </a:t>
            </a:r>
            <a:r>
              <a:rPr lang="en-US" altLang="ru-RU" b="1" dirty="0" err="1">
                <a:solidFill>
                  <a:schemeClr val="accent2">
                    <a:lumMod val="60000"/>
                    <a:lumOff val="40000"/>
                  </a:schemeClr>
                </a:solidFill>
                <a:latin typeface="Arial" charset="0"/>
              </a:rPr>
              <a:t>V.A.Baturin</a:t>
            </a:r>
            <a:r>
              <a:rPr lang="en-US" altLang="ru-RU" b="1" dirty="0">
                <a:solidFill>
                  <a:schemeClr val="accent2">
                    <a:lumMod val="60000"/>
                    <a:lumOff val="40000"/>
                  </a:schemeClr>
                </a:solidFill>
                <a:latin typeface="Arial" charset="0"/>
              </a:rPr>
              <a:t>, </a:t>
            </a:r>
            <a:r>
              <a:rPr lang="en-US" altLang="ru-RU" b="1" dirty="0" err="1">
                <a:solidFill>
                  <a:schemeClr val="accent2">
                    <a:lumMod val="60000"/>
                    <a:lumOff val="40000"/>
                  </a:schemeClr>
                </a:solidFill>
                <a:latin typeface="Arial" charset="0"/>
              </a:rPr>
              <a:t>Dr.of</a:t>
            </a:r>
            <a:r>
              <a:rPr lang="en-US" altLang="ru-RU" b="1" dirty="0">
                <a:solidFill>
                  <a:schemeClr val="accent2">
                    <a:lumMod val="60000"/>
                    <a:lumOff val="40000"/>
                  </a:schemeClr>
                </a:solidFill>
                <a:latin typeface="Arial" charset="0"/>
              </a:rPr>
              <a:t> sci. (</a:t>
            </a:r>
            <a:r>
              <a:rPr lang="en-US" altLang="ru-RU" b="1" dirty="0" err="1">
                <a:solidFill>
                  <a:schemeClr val="accent2">
                    <a:lumMod val="60000"/>
                    <a:lumOff val="40000"/>
                  </a:schemeClr>
                </a:solidFill>
                <a:latin typeface="Arial" charset="0"/>
              </a:rPr>
              <a:t>eng.</a:t>
            </a:r>
            <a:r>
              <a:rPr lang="en-US" altLang="ru-RU" b="1" dirty="0">
                <a:solidFill>
                  <a:schemeClr val="accent2">
                    <a:lumMod val="60000"/>
                    <a:lumOff val="40000"/>
                  </a:schemeClr>
                </a:solidFill>
                <a:latin typeface="Arial" charset="0"/>
              </a:rPr>
              <a:t>) </a:t>
            </a:r>
            <a:r>
              <a:rPr lang="en-US" altLang="ru-RU" b="1" dirty="0" err="1">
                <a:solidFill>
                  <a:schemeClr val="accent2">
                    <a:lumMod val="60000"/>
                    <a:lumOff val="40000"/>
                  </a:schemeClr>
                </a:solidFill>
                <a:latin typeface="Arial" charset="0"/>
              </a:rPr>
              <a:t>A.Yu.Gornov</a:t>
            </a:r>
            <a:r>
              <a:rPr lang="en-US" altLang="ru-RU" b="1" dirty="0">
                <a:solidFill>
                  <a:schemeClr val="accent2">
                    <a:lumMod val="60000"/>
                    <a:lumOff val="40000"/>
                  </a:schemeClr>
                </a:solidFill>
                <a:latin typeface="Arial" charset="0"/>
              </a:rPr>
              <a:t>, </a:t>
            </a:r>
            <a:r>
              <a:rPr lang="en-US" altLang="ru-RU" b="1" dirty="0" err="1">
                <a:solidFill>
                  <a:schemeClr val="accent2">
                    <a:lumMod val="60000"/>
                    <a:lumOff val="40000"/>
                  </a:schemeClr>
                </a:solidFill>
                <a:latin typeface="Arial" charset="0"/>
              </a:rPr>
              <a:t>Dr.of</a:t>
            </a:r>
            <a:r>
              <a:rPr lang="en-US" altLang="ru-RU" b="1" dirty="0">
                <a:solidFill>
                  <a:schemeClr val="accent2">
                    <a:lumMod val="60000"/>
                    <a:lumOff val="40000"/>
                  </a:schemeClr>
                </a:solidFill>
                <a:latin typeface="Arial" charset="0"/>
              </a:rPr>
              <a:t> sci. (</a:t>
            </a:r>
            <a:r>
              <a:rPr lang="en-US" altLang="ru-RU" b="1" dirty="0" err="1">
                <a:solidFill>
                  <a:schemeClr val="accent2">
                    <a:lumMod val="60000"/>
                    <a:lumOff val="40000"/>
                  </a:schemeClr>
                </a:solidFill>
                <a:latin typeface="Arial" charset="0"/>
              </a:rPr>
              <a:t>eng.</a:t>
            </a:r>
            <a:r>
              <a:rPr lang="en-US" altLang="ru-RU" b="1" dirty="0">
                <a:solidFill>
                  <a:schemeClr val="accent2">
                    <a:lumMod val="60000"/>
                    <a:lumOff val="40000"/>
                  </a:schemeClr>
                </a:solidFill>
                <a:latin typeface="Arial" charset="0"/>
              </a:rPr>
              <a:t>) </a:t>
            </a:r>
            <a:r>
              <a:rPr lang="en-US" altLang="ru-RU" b="1" dirty="0" err="1">
                <a:solidFill>
                  <a:schemeClr val="accent2">
                    <a:lumMod val="60000"/>
                    <a:lumOff val="40000"/>
                  </a:schemeClr>
                </a:solidFill>
                <a:latin typeface="Arial" charset="0"/>
              </a:rPr>
              <a:t>A.I.Tyatushkin</a:t>
            </a:r>
            <a:r>
              <a:rPr lang="en-US" altLang="ru-RU" b="1" dirty="0">
                <a:solidFill>
                  <a:schemeClr val="accent2"/>
                </a:solidFill>
                <a:latin typeface="Arial" charset="0"/>
              </a:rPr>
              <a:t>).</a:t>
            </a:r>
          </a:p>
        </p:txBody>
      </p:sp>
      <p:grpSp>
        <p:nvGrpSpPr>
          <p:cNvPr id="117767" name="Group 7"/>
          <p:cNvGrpSpPr>
            <a:grpSpLocks/>
          </p:cNvGrpSpPr>
          <p:nvPr/>
        </p:nvGrpSpPr>
        <p:grpSpPr bwMode="auto">
          <a:xfrm>
            <a:off x="6566389" y="909638"/>
            <a:ext cx="1962150" cy="5614987"/>
            <a:chOff x="4481" y="573"/>
            <a:chExt cx="1339" cy="3537"/>
          </a:xfrm>
        </p:grpSpPr>
        <p:pic>
          <p:nvPicPr>
            <p:cNvPr id="117765" name="Picture 5" descr="_MG_15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57712">
              <a:off x="4505" y="573"/>
              <a:ext cx="1315" cy="1905"/>
            </a:xfrm>
            <a:prstGeom prst="rect">
              <a:avLst/>
            </a:prstGeom>
            <a:noFill/>
            <a:extLst>
              <a:ext uri="{909E8E84-426E-40DD-AFC4-6F175D3DCCD1}">
                <a14:hiddenFill xmlns:a14="http://schemas.microsoft.com/office/drawing/2010/main">
                  <a:solidFill>
                    <a:srgbClr val="FFFFFF"/>
                  </a:solidFill>
                </a14:hiddenFill>
              </a:ext>
            </a:extLst>
          </p:spPr>
        </p:pic>
        <p:pic>
          <p:nvPicPr>
            <p:cNvPr id="117766" name="Picture 6" descr="_MG_15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93192">
              <a:off x="4481" y="2205"/>
              <a:ext cx="1290" cy="19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307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Text Box 5"/>
          <p:cNvSpPr txBox="1">
            <a:spLocks noChangeArrowheads="1"/>
          </p:cNvSpPr>
          <p:nvPr/>
        </p:nvSpPr>
        <p:spPr bwMode="auto">
          <a:xfrm>
            <a:off x="159728" y="764704"/>
            <a:ext cx="8660744"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ru-RU" sz="1600" b="1" dirty="0">
                <a:solidFill>
                  <a:srgbClr val="000099"/>
                </a:solidFill>
              </a:rPr>
              <a:t>In collaboration with East Siberian scientific center of human ecology of SB RAMS, a medical-ecological-economic model of forecasting the dynamics of population health indicators in an industrial city has been developed. This model takes in account strong short-time discharges of pollutants into the atmosphere </a:t>
            </a:r>
            <a:r>
              <a:rPr lang="ru-RU" altLang="ru-RU" sz="1600" b="1" dirty="0">
                <a:solidFill>
                  <a:srgbClr val="000099"/>
                </a:solidFill>
              </a:rPr>
              <a:t>(</a:t>
            </a:r>
            <a:r>
              <a:rPr lang="en-US" altLang="ru-RU" sz="1600" b="1" dirty="0" err="1">
                <a:solidFill>
                  <a:srgbClr val="CC0000"/>
                </a:solidFill>
              </a:rPr>
              <a:t>Dr</a:t>
            </a:r>
            <a:r>
              <a:rPr lang="ru-RU" altLang="ru-RU" sz="1600" b="1" dirty="0">
                <a:solidFill>
                  <a:srgbClr val="CC0000"/>
                </a:solidFill>
              </a:rPr>
              <a:t>.</a:t>
            </a:r>
            <a:r>
              <a:rPr lang="en-US" altLang="ru-RU" sz="1600" b="1" dirty="0">
                <a:solidFill>
                  <a:srgbClr val="CC0000"/>
                </a:solidFill>
              </a:rPr>
              <a:t> of sci. (math) </a:t>
            </a:r>
            <a:r>
              <a:rPr lang="en-US" altLang="ru-RU" sz="1600" b="1" dirty="0" err="1">
                <a:solidFill>
                  <a:srgbClr val="CC0000"/>
                </a:solidFill>
              </a:rPr>
              <a:t>V.A.Baturin</a:t>
            </a:r>
            <a:r>
              <a:rPr lang="ru-RU" altLang="ru-RU" sz="1600" b="1" dirty="0">
                <a:solidFill>
                  <a:srgbClr val="CC0000"/>
                </a:solidFill>
              </a:rPr>
              <a:t>, </a:t>
            </a:r>
            <a:r>
              <a:rPr lang="en-US" altLang="ru-RU" b="1" dirty="0">
                <a:solidFill>
                  <a:srgbClr val="CC0000"/>
                </a:solidFill>
              </a:rPr>
              <a:t>PhD (math) </a:t>
            </a:r>
            <a:r>
              <a:rPr lang="en-US" altLang="ru-RU" sz="1600" b="1" dirty="0">
                <a:solidFill>
                  <a:srgbClr val="CC0000"/>
                </a:solidFill>
              </a:rPr>
              <a:t>D</a:t>
            </a:r>
            <a:r>
              <a:rPr lang="ru-RU" altLang="ru-RU" sz="1600" b="1" dirty="0">
                <a:solidFill>
                  <a:srgbClr val="CC0000"/>
                </a:solidFill>
              </a:rPr>
              <a:t>.</a:t>
            </a:r>
            <a:r>
              <a:rPr lang="en-US" altLang="ru-RU" sz="1600" b="1" dirty="0">
                <a:solidFill>
                  <a:srgbClr val="CC0000"/>
                </a:solidFill>
              </a:rPr>
              <a:t>E</a:t>
            </a:r>
            <a:r>
              <a:rPr lang="ru-RU" altLang="ru-RU" sz="1600" b="1" dirty="0">
                <a:solidFill>
                  <a:srgbClr val="CC0000"/>
                </a:solidFill>
              </a:rPr>
              <a:t>.</a:t>
            </a:r>
            <a:r>
              <a:rPr lang="en-US" altLang="ru-RU" sz="1600" b="1" dirty="0" err="1">
                <a:solidFill>
                  <a:srgbClr val="CC0000"/>
                </a:solidFill>
              </a:rPr>
              <a:t>Urbanovich</a:t>
            </a:r>
            <a:r>
              <a:rPr lang="ru-RU" altLang="ru-RU" sz="1600" b="1" dirty="0">
                <a:solidFill>
                  <a:srgbClr val="000066"/>
                </a:solidFill>
              </a:rPr>
              <a:t> </a:t>
            </a:r>
            <a:r>
              <a:rPr lang="ru-RU" altLang="ru-RU" sz="1600" b="1" dirty="0">
                <a:solidFill>
                  <a:srgbClr val="000099"/>
                </a:solidFill>
              </a:rPr>
              <a:t>).</a:t>
            </a:r>
          </a:p>
        </p:txBody>
      </p:sp>
      <p:sp>
        <p:nvSpPr>
          <p:cNvPr id="118790" name="Text Box 6"/>
          <p:cNvSpPr txBox="1">
            <a:spLocks noChangeArrowheads="1"/>
          </p:cNvSpPr>
          <p:nvPr/>
        </p:nvSpPr>
        <p:spPr bwMode="auto">
          <a:xfrm>
            <a:off x="4211960" y="1935945"/>
            <a:ext cx="4608512"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ru-RU" sz="1600" b="1" dirty="0">
                <a:solidFill>
                  <a:srgbClr val="000099"/>
                </a:solidFill>
              </a:rPr>
              <a:t>The software system implementing the model allows one to conduct</a:t>
            </a:r>
            <a:endParaRPr lang="ru-RU" altLang="ru-RU" sz="1600" b="1" dirty="0">
              <a:solidFill>
                <a:srgbClr val="000099"/>
              </a:solidFill>
              <a:cs typeface="Times New Roman" pitchFamily="18" charset="0"/>
            </a:endParaRPr>
          </a:p>
          <a:p>
            <a:pPr eaLnBrk="0" hangingPunct="0">
              <a:buClr>
                <a:schemeClr val="accent2"/>
              </a:buClr>
              <a:buFont typeface="Wingdings" pitchFamily="2" charset="2"/>
              <a:buChar char="Ø"/>
            </a:pPr>
            <a:r>
              <a:rPr lang="ru-RU" altLang="ru-RU" sz="1600" b="1" dirty="0">
                <a:solidFill>
                  <a:srgbClr val="000099"/>
                </a:solidFill>
              </a:rPr>
              <a:t> </a:t>
            </a:r>
            <a:r>
              <a:rPr lang="en-US" altLang="ru-RU" sz="1600" b="1" dirty="0">
                <a:solidFill>
                  <a:srgbClr val="000099"/>
                </a:solidFill>
              </a:rPr>
              <a:t>identification of the model’s parameters</a:t>
            </a:r>
            <a:r>
              <a:rPr lang="ru-RU" altLang="ru-RU" sz="1600" b="1" dirty="0">
                <a:solidFill>
                  <a:srgbClr val="000099"/>
                </a:solidFill>
              </a:rPr>
              <a:t>;</a:t>
            </a:r>
          </a:p>
          <a:p>
            <a:pPr eaLnBrk="0" hangingPunct="0">
              <a:buClr>
                <a:schemeClr val="accent2"/>
              </a:buClr>
              <a:buFont typeface="Wingdings" pitchFamily="2" charset="2"/>
              <a:buChar char="Ø"/>
            </a:pPr>
            <a:r>
              <a:rPr lang="ru-RU" altLang="ru-RU" sz="1600" b="1" dirty="0">
                <a:solidFill>
                  <a:srgbClr val="000099"/>
                </a:solidFill>
              </a:rPr>
              <a:t> </a:t>
            </a:r>
            <a:r>
              <a:rPr lang="en-US" altLang="ru-RU" sz="1600" b="1" dirty="0">
                <a:solidFill>
                  <a:srgbClr val="000099"/>
                </a:solidFill>
              </a:rPr>
              <a:t>formation of development scenarios and numerical experiments</a:t>
            </a:r>
            <a:r>
              <a:rPr lang="ru-RU" altLang="ru-RU" sz="1600" b="1" dirty="0">
                <a:solidFill>
                  <a:srgbClr val="000099"/>
                </a:solidFill>
              </a:rPr>
              <a:t>;</a:t>
            </a:r>
            <a:r>
              <a:rPr lang="ru-RU" altLang="ru-RU" sz="1600" b="1" dirty="0">
                <a:solidFill>
                  <a:srgbClr val="000099"/>
                </a:solidFill>
                <a:cs typeface="Times New Roman" pitchFamily="18" charset="0"/>
              </a:rPr>
              <a:t> </a:t>
            </a:r>
            <a:endParaRPr lang="ru-RU" altLang="ru-RU" sz="1600" b="1" dirty="0">
              <a:solidFill>
                <a:srgbClr val="000099"/>
              </a:solidFill>
            </a:endParaRPr>
          </a:p>
          <a:p>
            <a:pPr eaLnBrk="0" hangingPunct="0">
              <a:buClr>
                <a:schemeClr val="accent2"/>
              </a:buClr>
              <a:buFont typeface="Wingdings" pitchFamily="2" charset="2"/>
              <a:buChar char="Ø"/>
            </a:pPr>
            <a:r>
              <a:rPr lang="ru-RU" altLang="ru-RU" sz="1600" b="1" dirty="0">
                <a:solidFill>
                  <a:srgbClr val="000099"/>
                </a:solidFill>
              </a:rPr>
              <a:t> </a:t>
            </a:r>
            <a:r>
              <a:rPr lang="en-US" altLang="ru-RU" sz="1600" b="1" dirty="0">
                <a:solidFill>
                  <a:srgbClr val="000099"/>
                </a:solidFill>
              </a:rPr>
              <a:t>analysis of scenarios</a:t>
            </a:r>
            <a:r>
              <a:rPr lang="ru-RU" altLang="ru-RU" sz="1600" b="1" dirty="0">
                <a:solidFill>
                  <a:srgbClr val="000099"/>
                </a:solidFill>
              </a:rPr>
              <a:t>;</a:t>
            </a:r>
          </a:p>
          <a:p>
            <a:pPr eaLnBrk="0" hangingPunct="0">
              <a:buClr>
                <a:schemeClr val="accent2"/>
              </a:buClr>
              <a:buFont typeface="Wingdings" pitchFamily="2" charset="2"/>
              <a:buChar char="Ø"/>
            </a:pPr>
            <a:r>
              <a:rPr lang="ru-RU" altLang="ru-RU" sz="1600" b="1" dirty="0">
                <a:solidFill>
                  <a:srgbClr val="000099"/>
                </a:solidFill>
              </a:rPr>
              <a:t> </a:t>
            </a:r>
            <a:r>
              <a:rPr lang="en-US" altLang="ru-RU" sz="1600" b="1" dirty="0">
                <a:solidFill>
                  <a:srgbClr val="000099"/>
                </a:solidFill>
              </a:rPr>
              <a:t>assessment of the economic loss</a:t>
            </a:r>
            <a:r>
              <a:rPr lang="ru-RU" altLang="ru-RU" sz="1600" b="1" dirty="0">
                <a:solidFill>
                  <a:srgbClr val="000099"/>
                </a:solidFill>
              </a:rPr>
              <a:t>.</a:t>
            </a:r>
            <a:endParaRPr lang="ru-RU" altLang="ru-RU" sz="1600" b="1" dirty="0">
              <a:solidFill>
                <a:srgbClr val="000099"/>
              </a:solidFill>
              <a:cs typeface="Times New Roman" pitchFamily="18" charset="0"/>
            </a:endParaRPr>
          </a:p>
        </p:txBody>
      </p:sp>
      <p:pic>
        <p:nvPicPr>
          <p:cNvPr id="118791" name="Picture 7" descr="вид программ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3658" y="3789364"/>
            <a:ext cx="3656134" cy="28162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8792" name="Object 8"/>
          <p:cNvGraphicFramePr>
            <a:graphicFrameLocks noChangeAspect="1"/>
          </p:cNvGraphicFramePr>
          <p:nvPr/>
        </p:nvGraphicFramePr>
        <p:xfrm>
          <a:off x="165589" y="2176463"/>
          <a:ext cx="3855426" cy="3484562"/>
        </p:xfrm>
        <a:graphic>
          <a:graphicData uri="http://schemas.openxmlformats.org/presentationml/2006/ole">
            <mc:AlternateContent xmlns:mc="http://schemas.openxmlformats.org/markup-compatibility/2006">
              <mc:Choice xmlns:v="urn:schemas-microsoft-com:vml" Requires="v">
                <p:oleObj spid="_x0000_s59461" name="Точечный рисунок" r:id="rId5" imgW="4828571" imgH="4029637" progId="Paint.Picture">
                  <p:embed/>
                </p:oleObj>
              </mc:Choice>
              <mc:Fallback>
                <p:oleObj name="Точечный рисунок" r:id="rId5" imgW="4828571" imgH="4029637"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589" y="2176463"/>
                        <a:ext cx="3855426" cy="348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793" name="Text Box 9"/>
          <p:cNvSpPr txBox="1">
            <a:spLocks noChangeArrowheads="1"/>
          </p:cNvSpPr>
          <p:nvPr/>
        </p:nvSpPr>
        <p:spPr bwMode="auto">
          <a:xfrm>
            <a:off x="231531" y="5589588"/>
            <a:ext cx="375431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ru-RU" sz="1200" b="1" dirty="0">
                <a:solidFill>
                  <a:schemeClr val="accent2"/>
                </a:solidFill>
              </a:rPr>
              <a:t>An example of computations for Bratsk city. The influence of health care is taken into account as a function of the funding.</a:t>
            </a:r>
            <a:endParaRPr lang="ru-RU" altLang="ru-RU" sz="1200" b="1" dirty="0">
              <a:solidFill>
                <a:schemeClr val="accent2"/>
              </a:solidFill>
            </a:endParaRPr>
          </a:p>
          <a:p>
            <a:pPr>
              <a:spcBef>
                <a:spcPct val="50000"/>
              </a:spcBef>
            </a:pPr>
            <a:endParaRPr lang="ru-RU" altLang="ru-RU" sz="1200" b="1" dirty="0">
              <a:solidFill>
                <a:schemeClr val="accent2"/>
              </a:solidFill>
            </a:endParaRPr>
          </a:p>
        </p:txBody>
      </p:sp>
      <p:pic>
        <p:nvPicPr>
          <p:cNvPr id="118795" name="Picture 11" descr="Medik-m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103655">
            <a:off x="7230208" y="3933825"/>
            <a:ext cx="1622181" cy="259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505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p:nvPr>
        </p:nvSpPr>
        <p:spPr>
          <a:xfrm>
            <a:off x="457200" y="2348881"/>
            <a:ext cx="8229600" cy="1080120"/>
          </a:xfrm>
        </p:spPr>
        <p:txBody>
          <a:bodyPr/>
          <a:lstStyle/>
          <a:p>
            <a:pPr marL="0" indent="0" algn="ctr">
              <a:buNone/>
            </a:pPr>
            <a:r>
              <a:rPr lang="en-US" b="1" kern="1200" cap="all" dirty="0">
                <a:solidFill>
                  <a:srgbClr val="CC0000"/>
                </a:solidFill>
                <a:latin typeface="Arial" charset="0"/>
              </a:rPr>
              <a:t>optimal control </a:t>
            </a:r>
            <a:endParaRPr lang="ru-RU" b="1" kern="1200" cap="all" dirty="0">
              <a:solidFill>
                <a:srgbClr val="CC0000"/>
              </a:solidFill>
              <a:latin typeface="Arial" charset="0"/>
            </a:endParaRPr>
          </a:p>
        </p:txBody>
      </p:sp>
    </p:spTree>
    <p:extLst>
      <p:ext uri="{BB962C8B-B14F-4D97-AF65-F5344CB8AC3E}">
        <p14:creationId xmlns:p14="http://schemas.microsoft.com/office/powerpoint/2010/main" val="3229284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692697"/>
            <a:ext cx="8229600" cy="432048"/>
          </a:xfrm>
        </p:spPr>
        <p:txBody>
          <a:bodyPr/>
          <a:lstStyle/>
          <a:p>
            <a:r>
              <a:rPr lang="en-US" altLang="ru-RU" sz="2400" b="1" kern="1200" dirty="0">
                <a:solidFill>
                  <a:srgbClr val="CC0000"/>
                </a:solidFill>
                <a:latin typeface="Arial" charset="0"/>
                <a:ea typeface="+mn-ea"/>
                <a:cs typeface="+mn-cs"/>
              </a:rPr>
              <a:t>Mathematical Control Theory</a:t>
            </a:r>
            <a:endParaRPr lang="ru-RU" altLang="ru-RU" sz="2400" b="1" kern="1200" dirty="0">
              <a:solidFill>
                <a:srgbClr val="CC0000"/>
              </a:solidFill>
              <a:latin typeface="Arial" charset="0"/>
              <a:ea typeface="+mn-ea"/>
              <a:cs typeface="+mn-cs"/>
            </a:endParaRPr>
          </a:p>
        </p:txBody>
      </p:sp>
      <p:sp>
        <p:nvSpPr>
          <p:cNvPr id="6147" name="Rectangle 3"/>
          <p:cNvSpPr>
            <a:spLocks noGrp="1" noChangeArrowheads="1"/>
          </p:cNvSpPr>
          <p:nvPr>
            <p:ph type="body" idx="1"/>
          </p:nvPr>
        </p:nvSpPr>
        <p:spPr>
          <a:xfrm>
            <a:off x="304800" y="1143000"/>
            <a:ext cx="8610600" cy="5410200"/>
          </a:xfrm>
        </p:spPr>
        <p:txBody>
          <a:bodyPr/>
          <a:lstStyle/>
          <a:p>
            <a:pPr marL="609600" indent="-609600">
              <a:lnSpc>
                <a:spcPct val="80000"/>
              </a:lnSpc>
              <a:buFontTx/>
              <a:buNone/>
            </a:pPr>
            <a:r>
              <a:rPr lang="en-US" altLang="ru-RU" sz="1600" b="1" kern="1200" dirty="0">
                <a:solidFill>
                  <a:schemeClr val="accent2"/>
                </a:solidFill>
              </a:rPr>
              <a:t>Direction of research:</a:t>
            </a:r>
          </a:p>
          <a:p>
            <a:pPr marL="609600" indent="-609600">
              <a:lnSpc>
                <a:spcPct val="80000"/>
              </a:lnSpc>
              <a:buFontTx/>
              <a:buAutoNum type="arabicPeriod"/>
            </a:pPr>
            <a:r>
              <a:rPr lang="en-US" altLang="ru-RU" sz="1600" b="1" kern="1200" dirty="0">
                <a:solidFill>
                  <a:schemeClr val="accent2"/>
                </a:solidFill>
              </a:rPr>
              <a:t>Qualitative behavior of control dynamical systems:</a:t>
            </a:r>
          </a:p>
          <a:p>
            <a:pPr marL="609600" indent="-609600">
              <a:lnSpc>
                <a:spcPct val="80000"/>
              </a:lnSpc>
              <a:buFontTx/>
              <a:buNone/>
            </a:pPr>
            <a:r>
              <a:rPr lang="en-US" altLang="ru-RU" sz="1600" b="1" kern="1200" dirty="0">
                <a:solidFill>
                  <a:schemeClr val="accent2"/>
                </a:solidFill>
              </a:rPr>
              <a:t>	Reachability sets (inner and outer estimations, asymptotic dynamics), </a:t>
            </a:r>
            <a:br>
              <a:rPr lang="en-US" altLang="ru-RU" sz="1600" b="1" kern="1200" dirty="0">
                <a:solidFill>
                  <a:schemeClr val="accent2"/>
                </a:solidFill>
              </a:rPr>
            </a:br>
            <a:r>
              <a:rPr lang="en-US" altLang="ru-RU" sz="1600" b="1" kern="1200" dirty="0">
                <a:solidFill>
                  <a:schemeClr val="accent2"/>
                </a:solidFill>
              </a:rPr>
              <a:t>Invariance (necessary and sufficient conditions),</a:t>
            </a:r>
            <a:br>
              <a:rPr lang="en-US" altLang="ru-RU" sz="1600" b="1" kern="1200" dirty="0">
                <a:solidFill>
                  <a:schemeClr val="accent2"/>
                </a:solidFill>
              </a:rPr>
            </a:br>
            <a:r>
              <a:rPr lang="en-US" altLang="ru-RU" sz="1600" b="1" kern="1200" dirty="0">
                <a:solidFill>
                  <a:schemeClr val="accent2"/>
                </a:solidFill>
              </a:rPr>
              <a:t>Existence of solution and Variational stability;</a:t>
            </a:r>
          </a:p>
          <a:p>
            <a:pPr marL="609600" indent="-609600">
              <a:lnSpc>
                <a:spcPct val="80000"/>
              </a:lnSpc>
              <a:buFontTx/>
              <a:buAutoNum type="arabicPeriod" startAt="2"/>
            </a:pPr>
            <a:r>
              <a:rPr lang="en-US" altLang="ru-RU" sz="1600" b="1" kern="1200" dirty="0">
                <a:solidFill>
                  <a:schemeClr val="accent2"/>
                </a:solidFill>
              </a:rPr>
              <a:t>Optimal control:</a:t>
            </a:r>
          </a:p>
          <a:p>
            <a:pPr marL="609600" indent="-609600">
              <a:lnSpc>
                <a:spcPct val="80000"/>
              </a:lnSpc>
              <a:buFontTx/>
              <a:buNone/>
            </a:pPr>
            <a:r>
              <a:rPr lang="en-US" altLang="ru-RU" sz="1600" b="1" kern="1200" dirty="0">
                <a:solidFill>
                  <a:schemeClr val="accent2"/>
                </a:solidFill>
              </a:rPr>
              <a:t>	Relaxation (extension) of optimal control problems, </a:t>
            </a:r>
            <a:br>
              <a:rPr lang="en-US" altLang="ru-RU" sz="1600" b="1" kern="1200" dirty="0">
                <a:solidFill>
                  <a:schemeClr val="accent2"/>
                </a:solidFill>
              </a:rPr>
            </a:br>
            <a:r>
              <a:rPr lang="en-US" altLang="ru-RU" sz="1600" b="1" kern="1200" dirty="0">
                <a:solidFill>
                  <a:schemeClr val="accent2"/>
                </a:solidFill>
              </a:rPr>
              <a:t>Necessary and sufficient optimality conditions, </a:t>
            </a:r>
            <a:br>
              <a:rPr lang="en-US" altLang="ru-RU" sz="1600" b="1" kern="1200" dirty="0">
                <a:solidFill>
                  <a:schemeClr val="accent2"/>
                </a:solidFill>
              </a:rPr>
            </a:br>
            <a:r>
              <a:rPr lang="en-US" altLang="ru-RU" sz="1600" b="1" kern="1200" dirty="0">
                <a:solidFill>
                  <a:schemeClr val="accent2"/>
                </a:solidFill>
              </a:rPr>
              <a:t>Numerical algorithms;</a:t>
            </a:r>
          </a:p>
          <a:p>
            <a:pPr marL="609600" indent="-609600">
              <a:lnSpc>
                <a:spcPct val="80000"/>
              </a:lnSpc>
              <a:buFontTx/>
              <a:buNone/>
            </a:pPr>
            <a:r>
              <a:rPr lang="ru-RU" altLang="ru-RU" sz="1600" b="1" kern="1200" dirty="0" err="1">
                <a:solidFill>
                  <a:schemeClr val="accent2"/>
                </a:solidFill>
              </a:rPr>
              <a:t>Problem</a:t>
            </a:r>
            <a:r>
              <a:rPr lang="en-US" altLang="ru-RU" sz="1600" b="1" kern="1200" dirty="0">
                <a:solidFill>
                  <a:schemeClr val="accent2"/>
                </a:solidFill>
              </a:rPr>
              <a:t> classes:</a:t>
            </a:r>
          </a:p>
          <a:p>
            <a:pPr marL="609600" indent="-609600">
              <a:lnSpc>
                <a:spcPct val="80000"/>
              </a:lnSpc>
              <a:buFontTx/>
              <a:buAutoNum type="arabicPeriod"/>
            </a:pPr>
            <a:r>
              <a:rPr lang="en-US" altLang="ru-RU" sz="1600" b="1" kern="1200" dirty="0">
                <a:solidFill>
                  <a:schemeClr val="accent2"/>
                </a:solidFill>
              </a:rPr>
              <a:t>Control of ordinary and hyperbolic partial differential equations</a:t>
            </a:r>
          </a:p>
          <a:p>
            <a:pPr marL="609600" indent="-609600">
              <a:lnSpc>
                <a:spcPct val="80000"/>
              </a:lnSpc>
              <a:buFontTx/>
              <a:buAutoNum type="arabicPeriod"/>
            </a:pPr>
            <a:r>
              <a:rPr lang="en-US" altLang="ru-RU" sz="1600" b="1" kern="1200" dirty="0">
                <a:solidFill>
                  <a:schemeClr val="accent2"/>
                </a:solidFill>
              </a:rPr>
              <a:t>Impulsive and Hybrid Control (control of systems with discontinuous trajectories);</a:t>
            </a:r>
          </a:p>
          <a:p>
            <a:pPr marL="609600" indent="-609600">
              <a:lnSpc>
                <a:spcPct val="80000"/>
              </a:lnSpc>
              <a:buFontTx/>
              <a:buNone/>
            </a:pPr>
            <a:r>
              <a:rPr lang="ru-RU" altLang="ru-RU" sz="1600" b="1" kern="1200" dirty="0" err="1">
                <a:solidFill>
                  <a:schemeClr val="accent2"/>
                </a:solidFill>
              </a:rPr>
              <a:t>Methods</a:t>
            </a:r>
            <a:r>
              <a:rPr lang="en-US" altLang="ru-RU" sz="1600" b="1" kern="1200" dirty="0">
                <a:solidFill>
                  <a:schemeClr val="accent2"/>
                </a:solidFill>
              </a:rPr>
              <a:t>:</a:t>
            </a:r>
          </a:p>
          <a:p>
            <a:pPr marL="609600" indent="-609600">
              <a:lnSpc>
                <a:spcPct val="80000"/>
              </a:lnSpc>
              <a:buFontTx/>
              <a:buAutoNum type="arabicPeriod"/>
            </a:pPr>
            <a:r>
              <a:rPr lang="en-US" altLang="ru-RU" sz="1600" b="1" kern="1200" dirty="0">
                <a:solidFill>
                  <a:schemeClr val="accent2"/>
                </a:solidFill>
              </a:rPr>
              <a:t>Comparison principle in System Theory,</a:t>
            </a:r>
          </a:p>
          <a:p>
            <a:pPr marL="609600" indent="-609600">
              <a:lnSpc>
                <a:spcPct val="80000"/>
              </a:lnSpc>
              <a:buFontTx/>
              <a:buAutoNum type="arabicPeriod"/>
            </a:pPr>
            <a:r>
              <a:rPr lang="ru-RU" altLang="ru-RU" sz="1600" b="1" kern="1200" dirty="0" err="1">
                <a:solidFill>
                  <a:schemeClr val="accent2"/>
                </a:solidFill>
              </a:rPr>
              <a:t>Hamilton-Jacobi</a:t>
            </a:r>
            <a:r>
              <a:rPr lang="ru-RU" altLang="ru-RU" sz="1600" b="1" kern="1200" dirty="0">
                <a:solidFill>
                  <a:schemeClr val="accent2"/>
                </a:solidFill>
              </a:rPr>
              <a:t> </a:t>
            </a:r>
            <a:r>
              <a:rPr lang="ru-RU" altLang="ru-RU" sz="1600" b="1" kern="1200" dirty="0" err="1">
                <a:solidFill>
                  <a:schemeClr val="accent2"/>
                </a:solidFill>
              </a:rPr>
              <a:t>equations</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inequalities</a:t>
            </a:r>
            <a:r>
              <a:rPr lang="en-US" altLang="ru-RU" sz="1600" b="1" kern="1200" dirty="0">
                <a:solidFill>
                  <a:schemeClr val="accent2"/>
                </a:solidFill>
              </a:rPr>
              <a:t>: Canonical Theory of Optimality, Modified </a:t>
            </a:r>
            <a:r>
              <a:rPr lang="en-US" altLang="ru-RU" sz="1600" b="1" kern="1200" dirty="0" err="1">
                <a:solidFill>
                  <a:schemeClr val="accent2"/>
                </a:solidFill>
              </a:rPr>
              <a:t>Lagrangian</a:t>
            </a:r>
            <a:r>
              <a:rPr lang="en-US" altLang="ru-RU" sz="1600" b="1" kern="1200" dirty="0">
                <a:solidFill>
                  <a:schemeClr val="accent2"/>
                </a:solidFill>
              </a:rPr>
              <a:t> techniques and nonstandard duality in nonconvex optimal control problems,</a:t>
            </a:r>
            <a:endParaRPr lang="ru-RU" altLang="ru-RU" sz="1600" b="1" kern="1200" dirty="0">
              <a:solidFill>
                <a:schemeClr val="accent2"/>
              </a:solidFill>
            </a:endParaRPr>
          </a:p>
          <a:p>
            <a:pPr marL="609600" indent="-609600">
              <a:lnSpc>
                <a:spcPct val="80000"/>
              </a:lnSpc>
              <a:buFontTx/>
              <a:buAutoNum type="arabicPeriod"/>
            </a:pPr>
            <a:r>
              <a:rPr lang="en-US" altLang="ru-RU" sz="1600" b="1" kern="1200" dirty="0">
                <a:solidFill>
                  <a:schemeClr val="accent2"/>
                </a:solidFill>
              </a:rPr>
              <a:t>Constructive extension of singular control problems, problem regularization techniques (</a:t>
            </a:r>
            <a:r>
              <a:rPr lang="en-US" altLang="ru-RU" sz="1600" b="1" kern="1200" dirty="0" err="1">
                <a:solidFill>
                  <a:schemeClr val="accent2"/>
                </a:solidFill>
              </a:rPr>
              <a:t>Gurman</a:t>
            </a:r>
            <a:r>
              <a:rPr lang="en-US" altLang="ru-RU" sz="1600" b="1" kern="1200" dirty="0">
                <a:solidFill>
                  <a:schemeClr val="accent2"/>
                </a:solidFill>
              </a:rPr>
              <a:t>-Kelly transformation, time reparameterization).</a:t>
            </a:r>
            <a:endParaRPr lang="ru-RU" altLang="ru-RU" sz="1600" b="1" kern="1200" dirty="0">
              <a:solidFill>
                <a:schemeClr val="accent2"/>
              </a:solidFill>
            </a:endParaRPr>
          </a:p>
        </p:txBody>
      </p:sp>
    </p:spTree>
    <p:extLst>
      <p:ext uri="{BB962C8B-B14F-4D97-AF65-F5344CB8AC3E}">
        <p14:creationId xmlns:p14="http://schemas.microsoft.com/office/powerpoint/2010/main" val="1596831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764704"/>
            <a:ext cx="8229600" cy="639763"/>
          </a:xfrm>
        </p:spPr>
        <p:txBody>
          <a:bodyPr/>
          <a:lstStyle/>
          <a:p>
            <a:r>
              <a:rPr lang="en-US" altLang="ru-RU" sz="2400" b="1" kern="1200" dirty="0">
                <a:solidFill>
                  <a:srgbClr val="CC0000"/>
                </a:solidFill>
                <a:latin typeface="Arial" charset="0"/>
                <a:ea typeface="+mn-ea"/>
                <a:cs typeface="+mn-cs"/>
              </a:rPr>
              <a:t>Main results</a:t>
            </a:r>
            <a:endParaRPr lang="ru-RU" altLang="ru-RU" sz="2400" b="1" kern="1200" dirty="0">
              <a:solidFill>
                <a:srgbClr val="CC0000"/>
              </a:solidFill>
              <a:latin typeface="Arial" charset="0"/>
              <a:ea typeface="+mn-ea"/>
              <a:cs typeface="+mn-cs"/>
            </a:endParaRPr>
          </a:p>
        </p:txBody>
      </p:sp>
      <p:sp>
        <p:nvSpPr>
          <p:cNvPr id="8195" name="Rectangle 3"/>
          <p:cNvSpPr>
            <a:spLocks noGrp="1" noChangeArrowheads="1"/>
          </p:cNvSpPr>
          <p:nvPr>
            <p:ph type="body" idx="1"/>
          </p:nvPr>
        </p:nvSpPr>
        <p:spPr>
          <a:xfrm>
            <a:off x="304800" y="1340768"/>
            <a:ext cx="8610600" cy="5288632"/>
          </a:xfrm>
        </p:spPr>
        <p:txBody>
          <a:bodyPr/>
          <a:lstStyle/>
          <a:p>
            <a:pPr marL="609600" indent="-609600">
              <a:lnSpc>
                <a:spcPct val="90000"/>
              </a:lnSpc>
              <a:buFontTx/>
              <a:buAutoNum type="arabicPeriod"/>
            </a:pPr>
            <a:r>
              <a:rPr lang="ru-RU" altLang="ru-RU" sz="1600" b="1" kern="1200" dirty="0" err="1">
                <a:solidFill>
                  <a:schemeClr val="accent2"/>
                </a:solidFill>
              </a:rPr>
              <a:t>Feedback</a:t>
            </a:r>
            <a:r>
              <a:rPr lang="ru-RU" altLang="ru-RU" sz="1600" b="1" kern="1200" dirty="0">
                <a:solidFill>
                  <a:schemeClr val="accent2"/>
                </a:solidFill>
              </a:rPr>
              <a:t> </a:t>
            </a:r>
            <a:r>
              <a:rPr lang="en-US" altLang="ru-RU" sz="1600" b="1" kern="1200" dirty="0">
                <a:solidFill>
                  <a:schemeClr val="accent2"/>
                </a:solidFill>
              </a:rPr>
              <a:t>necessary optimality conditions</a:t>
            </a:r>
            <a:r>
              <a:rPr lang="ru-RU" altLang="ru-RU" sz="1600" b="1" kern="1200" dirty="0">
                <a:solidFill>
                  <a:schemeClr val="accent2"/>
                </a:solidFill>
              </a:rPr>
              <a:t> </a:t>
            </a:r>
            <a:r>
              <a:rPr lang="ru-RU" altLang="ru-RU" sz="1600" b="1" kern="1200" dirty="0" err="1">
                <a:solidFill>
                  <a:schemeClr val="accent2"/>
                </a:solidFill>
              </a:rPr>
              <a:t>for</a:t>
            </a:r>
            <a:r>
              <a:rPr lang="ru-RU" altLang="ru-RU" sz="1600" b="1" kern="1200" dirty="0">
                <a:solidFill>
                  <a:schemeClr val="accent2"/>
                </a:solidFill>
              </a:rPr>
              <a:t> </a:t>
            </a:r>
            <a:r>
              <a:rPr lang="ru-RU" altLang="ru-RU" sz="1600" b="1" kern="1200" dirty="0" err="1">
                <a:solidFill>
                  <a:schemeClr val="accent2"/>
                </a:solidFill>
              </a:rPr>
              <a:t>smooth</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nonsmooth</a:t>
            </a:r>
            <a:r>
              <a:rPr lang="ru-RU" altLang="ru-RU" sz="1600" b="1" kern="1200" dirty="0">
                <a:solidFill>
                  <a:schemeClr val="accent2"/>
                </a:solidFill>
              </a:rPr>
              <a:t> </a:t>
            </a:r>
            <a:r>
              <a:rPr lang="en-US" altLang="ru-RU" sz="1600" b="1" kern="1200" dirty="0">
                <a:solidFill>
                  <a:schemeClr val="accent2"/>
                </a:solidFill>
              </a:rPr>
              <a:t>control </a:t>
            </a:r>
            <a:r>
              <a:rPr lang="ru-RU" altLang="ru-RU" sz="1600" b="1" kern="1200" dirty="0" err="1">
                <a:solidFill>
                  <a:schemeClr val="accent2"/>
                </a:solidFill>
              </a:rPr>
              <a:t>problems</a:t>
            </a:r>
            <a:r>
              <a:rPr lang="en-US" altLang="ru-RU" sz="1600" b="1" kern="1200" dirty="0">
                <a:solidFill>
                  <a:schemeClr val="accent2"/>
                </a:solidFill>
              </a:rPr>
              <a:t>, strengthening of the classical and </a:t>
            </a:r>
            <a:r>
              <a:rPr lang="en-US" altLang="ru-RU" sz="1600" b="1" kern="1200" dirty="0" err="1">
                <a:solidFill>
                  <a:schemeClr val="accent2"/>
                </a:solidFill>
              </a:rPr>
              <a:t>nonsmooth</a:t>
            </a:r>
            <a:r>
              <a:rPr lang="en-US" altLang="ru-RU" sz="1600" b="1" kern="1200" dirty="0">
                <a:solidFill>
                  <a:schemeClr val="accent2"/>
                </a:solidFill>
              </a:rPr>
              <a:t> Maximum Principle. Nonstandard duality for nonconvex linear and quadratic (with respect to state variable) optimal control problems.</a:t>
            </a:r>
          </a:p>
          <a:p>
            <a:pPr marL="609600" indent="-609600">
              <a:lnSpc>
                <a:spcPct val="90000"/>
              </a:lnSpc>
              <a:buFontTx/>
              <a:buAutoNum type="arabicPeriod"/>
            </a:pPr>
            <a:r>
              <a:rPr lang="ru-RU" altLang="ru-RU" sz="1600" b="1" kern="1200" dirty="0" err="1">
                <a:solidFill>
                  <a:schemeClr val="accent2"/>
                </a:solidFill>
              </a:rPr>
              <a:t>Impulsive</a:t>
            </a:r>
            <a:r>
              <a:rPr lang="ru-RU" altLang="ru-RU" sz="1600" b="1" kern="1200" dirty="0">
                <a:solidFill>
                  <a:schemeClr val="accent2"/>
                </a:solidFill>
              </a:rPr>
              <a:t> </a:t>
            </a:r>
            <a:r>
              <a:rPr lang="ru-RU" altLang="ru-RU" sz="1600" b="1" kern="1200" dirty="0" err="1">
                <a:solidFill>
                  <a:schemeClr val="accent2"/>
                </a:solidFill>
              </a:rPr>
              <a:t>extensions</a:t>
            </a:r>
            <a:r>
              <a:rPr lang="ru-RU" altLang="ru-RU" sz="1600" b="1" kern="1200" dirty="0">
                <a:solidFill>
                  <a:schemeClr val="accent2"/>
                </a:solidFill>
              </a:rPr>
              <a:t> </a:t>
            </a:r>
            <a:r>
              <a:rPr lang="ru-RU" altLang="ru-RU" sz="1600" b="1" kern="1200" dirty="0" err="1">
                <a:solidFill>
                  <a:schemeClr val="accent2"/>
                </a:solidFill>
              </a:rPr>
              <a:t>of</a:t>
            </a:r>
            <a:r>
              <a:rPr lang="ru-RU" altLang="ru-RU" sz="1600" b="1" kern="1200" dirty="0">
                <a:solidFill>
                  <a:schemeClr val="accent2"/>
                </a:solidFill>
              </a:rPr>
              <a:t> </a:t>
            </a:r>
            <a:r>
              <a:rPr lang="ru-RU" altLang="ru-RU" sz="1600" b="1" kern="1200" dirty="0" err="1">
                <a:solidFill>
                  <a:schemeClr val="accent2"/>
                </a:solidFill>
              </a:rPr>
              <a:t>singular</a:t>
            </a:r>
            <a:r>
              <a:rPr lang="ru-RU" altLang="ru-RU" sz="1600" b="1" kern="1200" dirty="0">
                <a:solidFill>
                  <a:schemeClr val="accent2"/>
                </a:solidFill>
              </a:rPr>
              <a:t> </a:t>
            </a:r>
            <a:r>
              <a:rPr lang="ru-RU" altLang="ru-RU" sz="1600" b="1" kern="1200" dirty="0" err="1">
                <a:solidFill>
                  <a:schemeClr val="accent2"/>
                </a:solidFill>
              </a:rPr>
              <a:t>control</a:t>
            </a:r>
            <a:r>
              <a:rPr lang="ru-RU" altLang="ru-RU" sz="1600" b="1" kern="1200" dirty="0">
                <a:solidFill>
                  <a:schemeClr val="accent2"/>
                </a:solidFill>
              </a:rPr>
              <a:t> </a:t>
            </a:r>
            <a:r>
              <a:rPr lang="ru-RU" altLang="ru-RU" sz="1600" b="1" kern="1200" dirty="0" err="1">
                <a:solidFill>
                  <a:schemeClr val="accent2"/>
                </a:solidFill>
              </a:rPr>
              <a:t>problems</a:t>
            </a:r>
            <a:r>
              <a:rPr lang="en-US" altLang="ru-RU" sz="1600" b="1" kern="1200" dirty="0">
                <a:solidFill>
                  <a:schemeClr val="accent2"/>
                </a:solidFill>
              </a:rPr>
              <a:t> (constructive extensions of ordinary systems with trajectories of unbounded variation and semi-linear hyperbolic PDEs, based on problem </a:t>
            </a:r>
            <a:r>
              <a:rPr lang="en-US" altLang="ru-RU" sz="1600" b="1" kern="1200" dirty="0" err="1">
                <a:solidFill>
                  <a:schemeClr val="accent2"/>
                </a:solidFill>
              </a:rPr>
              <a:t>regularizastion</a:t>
            </a:r>
            <a:r>
              <a:rPr lang="en-US" altLang="ru-RU" sz="1600" b="1" kern="1200" dirty="0">
                <a:solidFill>
                  <a:schemeClr val="accent2"/>
                </a:solidFill>
              </a:rPr>
              <a:t>; measure differential representations of systems with polynomial impulses).</a:t>
            </a:r>
          </a:p>
          <a:p>
            <a:pPr marL="609600" indent="-609600">
              <a:lnSpc>
                <a:spcPct val="90000"/>
              </a:lnSpc>
              <a:buFontTx/>
              <a:buAutoNum type="arabicPeriod"/>
            </a:pPr>
            <a:r>
              <a:rPr lang="ru-RU" altLang="ru-RU" sz="1600" b="1" kern="1200" dirty="0" err="1">
                <a:solidFill>
                  <a:schemeClr val="accent2"/>
                </a:solidFill>
              </a:rPr>
              <a:t>Necessary</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sufficient</a:t>
            </a:r>
            <a:r>
              <a:rPr lang="ru-RU" altLang="ru-RU" sz="1600" b="1" kern="1200" dirty="0">
                <a:solidFill>
                  <a:schemeClr val="accent2"/>
                </a:solidFill>
              </a:rPr>
              <a:t> </a:t>
            </a:r>
            <a:r>
              <a:rPr lang="ru-RU" altLang="ru-RU" sz="1600" b="1" kern="1200" dirty="0" err="1">
                <a:solidFill>
                  <a:schemeClr val="accent2"/>
                </a:solidFill>
              </a:rPr>
              <a:t>optimality</a:t>
            </a:r>
            <a:r>
              <a:rPr lang="ru-RU" altLang="ru-RU" sz="1600" b="1" kern="1200" dirty="0">
                <a:solidFill>
                  <a:schemeClr val="accent2"/>
                </a:solidFill>
              </a:rPr>
              <a:t> </a:t>
            </a:r>
            <a:r>
              <a:rPr lang="ru-RU" altLang="ru-RU" sz="1600" b="1" kern="1200" dirty="0" err="1">
                <a:solidFill>
                  <a:schemeClr val="accent2"/>
                </a:solidFill>
              </a:rPr>
              <a:t>condition</a:t>
            </a:r>
            <a:r>
              <a:rPr lang="en-US" altLang="ru-RU" sz="1600" b="1" kern="1200" dirty="0">
                <a:solidFill>
                  <a:schemeClr val="accent2"/>
                </a:solidFill>
              </a:rPr>
              <a:t>s</a:t>
            </a:r>
            <a:r>
              <a:rPr lang="ru-RU" altLang="ru-RU" sz="1600" b="1" kern="1200" dirty="0">
                <a:solidFill>
                  <a:schemeClr val="accent2"/>
                </a:solidFill>
              </a:rPr>
              <a:t> </a:t>
            </a:r>
            <a:r>
              <a:rPr lang="ru-RU" altLang="ru-RU" sz="1600" b="1" kern="1200" dirty="0" err="1">
                <a:solidFill>
                  <a:schemeClr val="accent2"/>
                </a:solidFill>
              </a:rPr>
              <a:t>for</a:t>
            </a:r>
            <a:r>
              <a:rPr lang="ru-RU" altLang="ru-RU" sz="1600" b="1" kern="1200" dirty="0">
                <a:solidFill>
                  <a:schemeClr val="accent2"/>
                </a:solidFill>
              </a:rPr>
              <a:t> </a:t>
            </a:r>
            <a:r>
              <a:rPr lang="en-US" altLang="ru-RU" sz="1600" b="1" kern="1200" dirty="0">
                <a:solidFill>
                  <a:schemeClr val="accent2"/>
                </a:solidFill>
              </a:rPr>
              <a:t>discrete, </a:t>
            </a:r>
            <a:r>
              <a:rPr lang="ru-RU" altLang="ru-RU" sz="1600" b="1" kern="1200" dirty="0" err="1">
                <a:solidFill>
                  <a:schemeClr val="accent2"/>
                </a:solidFill>
              </a:rPr>
              <a:t>impulsive</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hybrid</a:t>
            </a:r>
            <a:r>
              <a:rPr lang="ru-RU" altLang="ru-RU" sz="1600" b="1" kern="1200" dirty="0">
                <a:solidFill>
                  <a:schemeClr val="accent2"/>
                </a:solidFill>
              </a:rPr>
              <a:t> </a:t>
            </a:r>
            <a:r>
              <a:rPr lang="ru-RU" altLang="ru-RU" sz="1600" b="1" kern="1200" dirty="0" err="1">
                <a:solidFill>
                  <a:schemeClr val="accent2"/>
                </a:solidFill>
              </a:rPr>
              <a:t>problems</a:t>
            </a:r>
            <a:r>
              <a:rPr lang="en-US" altLang="ru-RU" sz="1600" b="1" kern="1200" dirty="0">
                <a:solidFill>
                  <a:schemeClr val="accent2"/>
                </a:solidFill>
              </a:rPr>
              <a:t> with different types of constraints (state, intermediate state, jump endpoint constraints)</a:t>
            </a:r>
            <a:r>
              <a:rPr lang="ru-RU" altLang="ru-RU" sz="1600" b="1" kern="1200" dirty="0">
                <a:solidFill>
                  <a:schemeClr val="accent2"/>
                </a:solidFill>
              </a:rPr>
              <a:t> </a:t>
            </a:r>
            <a:r>
              <a:rPr lang="en-US" altLang="ru-RU" sz="1600" b="1" kern="1200" dirty="0">
                <a:solidFill>
                  <a:schemeClr val="accent2"/>
                </a:solidFill>
              </a:rPr>
              <a:t>employing sets of super- and </a:t>
            </a:r>
            <a:r>
              <a:rPr lang="en-US" altLang="ru-RU" sz="1600" b="1" kern="1200" dirty="0" err="1">
                <a:solidFill>
                  <a:schemeClr val="accent2"/>
                </a:solidFill>
              </a:rPr>
              <a:t>subsolutions</a:t>
            </a:r>
            <a:r>
              <a:rPr lang="en-US" altLang="ru-RU" sz="1600" b="1" kern="1200" dirty="0">
                <a:solidFill>
                  <a:schemeClr val="accent2"/>
                </a:solidFill>
              </a:rPr>
              <a:t> to Hamilton-Jacobi equations.</a:t>
            </a:r>
          </a:p>
          <a:p>
            <a:pPr marL="609600" indent="-609600">
              <a:lnSpc>
                <a:spcPct val="90000"/>
              </a:lnSpc>
              <a:buFontTx/>
              <a:buAutoNum type="arabicPeriod"/>
            </a:pPr>
            <a:r>
              <a:rPr lang="ru-RU" altLang="ru-RU" sz="1600" b="1" kern="1200" dirty="0" err="1">
                <a:solidFill>
                  <a:schemeClr val="accent2"/>
                </a:solidFill>
              </a:rPr>
              <a:t>Necessary</a:t>
            </a:r>
            <a:r>
              <a:rPr lang="ru-RU" altLang="ru-RU" sz="1600" b="1" kern="1200" dirty="0">
                <a:solidFill>
                  <a:schemeClr val="accent2"/>
                </a:solidFill>
              </a:rPr>
              <a:t> </a:t>
            </a:r>
            <a:r>
              <a:rPr lang="ru-RU" altLang="ru-RU" sz="1600" b="1" kern="1200" dirty="0" err="1">
                <a:solidFill>
                  <a:schemeClr val="accent2"/>
                </a:solidFill>
              </a:rPr>
              <a:t>optimality</a:t>
            </a:r>
            <a:r>
              <a:rPr lang="ru-RU" altLang="ru-RU" sz="1600" b="1" kern="1200" dirty="0">
                <a:solidFill>
                  <a:schemeClr val="accent2"/>
                </a:solidFill>
              </a:rPr>
              <a:t> </a:t>
            </a:r>
            <a:r>
              <a:rPr lang="ru-RU" altLang="ru-RU" sz="1600" b="1" kern="1200" dirty="0" err="1">
                <a:solidFill>
                  <a:schemeClr val="accent2"/>
                </a:solidFill>
              </a:rPr>
              <a:t>conditions</a:t>
            </a:r>
            <a:r>
              <a:rPr lang="ru-RU" altLang="ru-RU" sz="1600" b="1" kern="1200" dirty="0">
                <a:solidFill>
                  <a:schemeClr val="accent2"/>
                </a:solidFill>
              </a:rPr>
              <a:t> </a:t>
            </a:r>
            <a:r>
              <a:rPr lang="ru-RU" altLang="ru-RU" sz="1600" b="1" kern="1200" dirty="0" err="1">
                <a:solidFill>
                  <a:schemeClr val="accent2"/>
                </a:solidFill>
              </a:rPr>
              <a:t>for</a:t>
            </a:r>
            <a:r>
              <a:rPr lang="ru-RU" altLang="ru-RU" sz="1600" b="1" kern="1200" dirty="0">
                <a:solidFill>
                  <a:schemeClr val="accent2"/>
                </a:solidFill>
              </a:rPr>
              <a:t> </a:t>
            </a:r>
            <a:r>
              <a:rPr lang="en-US" altLang="ru-RU" sz="1600" b="1" kern="1200" dirty="0">
                <a:solidFill>
                  <a:schemeClr val="accent2"/>
                </a:solidFill>
              </a:rPr>
              <a:t>control </a:t>
            </a:r>
            <a:r>
              <a:rPr lang="ru-RU" altLang="ru-RU" sz="1600" b="1" kern="1200" dirty="0" err="1">
                <a:solidFill>
                  <a:schemeClr val="accent2"/>
                </a:solidFill>
              </a:rPr>
              <a:t>systems</a:t>
            </a:r>
            <a:r>
              <a:rPr lang="ru-RU" altLang="ru-RU" sz="1600" b="1" kern="1200" dirty="0">
                <a:solidFill>
                  <a:schemeClr val="accent2"/>
                </a:solidFill>
              </a:rPr>
              <a:t> </a:t>
            </a:r>
            <a:r>
              <a:rPr lang="ru-RU" altLang="ru-RU" sz="1600" b="1" kern="1200" dirty="0" err="1">
                <a:solidFill>
                  <a:schemeClr val="accent2"/>
                </a:solidFill>
              </a:rPr>
              <a:t>with</a:t>
            </a:r>
            <a:r>
              <a:rPr lang="ru-RU" altLang="ru-RU" sz="1600" b="1" kern="1200" dirty="0">
                <a:solidFill>
                  <a:schemeClr val="accent2"/>
                </a:solidFill>
              </a:rPr>
              <a:t> </a:t>
            </a:r>
            <a:r>
              <a:rPr lang="ru-RU" altLang="ru-RU" sz="1600" b="1" kern="1200" dirty="0" err="1">
                <a:solidFill>
                  <a:schemeClr val="accent2"/>
                </a:solidFill>
              </a:rPr>
              <a:t>uncertain</a:t>
            </a:r>
            <a:r>
              <a:rPr lang="ru-RU" altLang="ru-RU" sz="1600" b="1" kern="1200" dirty="0">
                <a:solidFill>
                  <a:schemeClr val="accent2"/>
                </a:solidFill>
              </a:rPr>
              <a:t> </a:t>
            </a:r>
            <a:r>
              <a:rPr lang="ru-RU" altLang="ru-RU" sz="1600" b="1" kern="1200" dirty="0" err="1">
                <a:solidFill>
                  <a:schemeClr val="accent2"/>
                </a:solidFill>
              </a:rPr>
              <a:t>initial</a:t>
            </a:r>
            <a:r>
              <a:rPr lang="ru-RU" altLang="ru-RU" sz="1600" b="1" kern="1200" dirty="0">
                <a:solidFill>
                  <a:schemeClr val="accent2"/>
                </a:solidFill>
              </a:rPr>
              <a:t> </a:t>
            </a:r>
            <a:r>
              <a:rPr lang="ru-RU" altLang="ru-RU" sz="1600" b="1" kern="1200" dirty="0" err="1">
                <a:solidFill>
                  <a:schemeClr val="accent2"/>
                </a:solidFill>
              </a:rPr>
              <a:t>data</a:t>
            </a:r>
            <a:r>
              <a:rPr lang="en-US" altLang="ru-RU" sz="1600" b="1" kern="1200" dirty="0">
                <a:solidFill>
                  <a:schemeClr val="accent2"/>
                </a:solidFill>
              </a:rPr>
              <a:t> (control of continuity equations).</a:t>
            </a:r>
            <a:endParaRPr lang="ru-RU" altLang="ru-RU" sz="1600" b="1" kern="1200" dirty="0">
              <a:solidFill>
                <a:schemeClr val="accent2"/>
              </a:solidFill>
            </a:endParaRPr>
          </a:p>
          <a:p>
            <a:pPr marL="609600" indent="-609600">
              <a:lnSpc>
                <a:spcPct val="90000"/>
              </a:lnSpc>
              <a:buFontTx/>
              <a:buAutoNum type="arabicPeriod"/>
            </a:pPr>
            <a:r>
              <a:rPr lang="en-US" altLang="ru-RU" sz="1600" b="1" kern="1200" dirty="0">
                <a:solidFill>
                  <a:schemeClr val="accent2"/>
                </a:solidFill>
              </a:rPr>
              <a:t>Monotonicity of </a:t>
            </a:r>
            <a:r>
              <a:rPr lang="en-US" altLang="ru-RU" sz="1600" b="1" kern="1200" dirty="0" err="1">
                <a:solidFill>
                  <a:schemeClr val="accent2"/>
                </a:solidFill>
              </a:rPr>
              <a:t>Lyapunov</a:t>
            </a:r>
            <a:r>
              <a:rPr lang="en-US" altLang="ru-RU" sz="1600" b="1" kern="1200" dirty="0">
                <a:solidFill>
                  <a:schemeClr val="accent2"/>
                </a:solidFill>
              </a:rPr>
              <a:t> type functions and  </a:t>
            </a:r>
            <a:r>
              <a:rPr lang="en-US" altLang="ru-RU" sz="1600" b="1" kern="1200" dirty="0" err="1">
                <a:solidFill>
                  <a:schemeClr val="accent2"/>
                </a:solidFill>
              </a:rPr>
              <a:t>i</a:t>
            </a:r>
            <a:r>
              <a:rPr lang="ru-RU" altLang="ru-RU" sz="1600" b="1" kern="1200" dirty="0" err="1">
                <a:solidFill>
                  <a:schemeClr val="accent2"/>
                </a:solidFill>
              </a:rPr>
              <a:t>nvariance</a:t>
            </a:r>
            <a:r>
              <a:rPr lang="ru-RU" altLang="ru-RU" sz="1600" b="1" kern="1200" dirty="0">
                <a:solidFill>
                  <a:schemeClr val="accent2"/>
                </a:solidFill>
              </a:rPr>
              <a:t> </a:t>
            </a:r>
            <a:r>
              <a:rPr lang="ru-RU" altLang="ru-RU" sz="1600" b="1" kern="1200" dirty="0" err="1">
                <a:solidFill>
                  <a:schemeClr val="accent2"/>
                </a:solidFill>
              </a:rPr>
              <a:t>for</a:t>
            </a:r>
            <a:r>
              <a:rPr lang="ru-RU" altLang="ru-RU" sz="1600" b="1" kern="1200" dirty="0">
                <a:solidFill>
                  <a:schemeClr val="accent2"/>
                </a:solidFill>
              </a:rPr>
              <a:t> </a:t>
            </a:r>
            <a:r>
              <a:rPr lang="en-US" altLang="ru-RU" sz="1600" b="1" kern="1200" dirty="0" err="1">
                <a:solidFill>
                  <a:schemeClr val="accent2"/>
                </a:solidFill>
              </a:rPr>
              <a:t>i</a:t>
            </a:r>
            <a:r>
              <a:rPr lang="ru-RU" altLang="ru-RU" sz="1600" b="1" kern="1200" dirty="0" err="1">
                <a:solidFill>
                  <a:schemeClr val="accent2"/>
                </a:solidFill>
              </a:rPr>
              <a:t>mpulsive</a:t>
            </a:r>
            <a:r>
              <a:rPr lang="ru-RU" altLang="ru-RU" sz="1600" b="1" kern="1200" dirty="0">
                <a:solidFill>
                  <a:schemeClr val="accent2"/>
                </a:solidFill>
              </a:rPr>
              <a:t> </a:t>
            </a:r>
            <a:r>
              <a:rPr lang="en-US" altLang="ru-RU" sz="1600" b="1" kern="1200" dirty="0">
                <a:solidFill>
                  <a:schemeClr val="accent2"/>
                </a:solidFill>
              </a:rPr>
              <a:t>control</a:t>
            </a:r>
            <a:r>
              <a:rPr lang="ru-RU" altLang="ru-RU" sz="1600" b="1" kern="1200" dirty="0">
                <a:solidFill>
                  <a:schemeClr val="accent2"/>
                </a:solidFill>
              </a:rPr>
              <a:t> </a:t>
            </a:r>
            <a:r>
              <a:rPr lang="ru-RU" altLang="ru-RU" sz="1600" b="1" kern="1200" dirty="0" err="1">
                <a:solidFill>
                  <a:schemeClr val="accent2"/>
                </a:solidFill>
              </a:rPr>
              <a:t>systems</a:t>
            </a:r>
            <a:r>
              <a:rPr lang="en-US" altLang="ru-RU" sz="1600" b="1" kern="1200" dirty="0">
                <a:solidFill>
                  <a:schemeClr val="accent2"/>
                </a:solidFill>
              </a:rPr>
              <a:t>: definitions, criteria, applications.</a:t>
            </a:r>
            <a:endParaRPr lang="ru-RU" altLang="ru-RU" sz="1600" b="1" kern="1200" dirty="0">
              <a:solidFill>
                <a:schemeClr val="accent2"/>
              </a:solidFill>
            </a:endParaRPr>
          </a:p>
          <a:p>
            <a:pPr marL="609600" indent="-609600">
              <a:lnSpc>
                <a:spcPct val="90000"/>
              </a:lnSpc>
              <a:buFontTx/>
              <a:buAutoNum type="arabicPeriod"/>
            </a:pPr>
            <a:r>
              <a:rPr lang="ru-RU" altLang="ru-RU" sz="1600" b="1" kern="1200" dirty="0" err="1">
                <a:solidFill>
                  <a:schemeClr val="accent2"/>
                </a:solidFill>
              </a:rPr>
              <a:t>Asymptotic</a:t>
            </a:r>
            <a:r>
              <a:rPr lang="ru-RU" altLang="ru-RU" sz="1600" b="1" kern="1200" dirty="0">
                <a:solidFill>
                  <a:schemeClr val="accent2"/>
                </a:solidFill>
              </a:rPr>
              <a:t> </a:t>
            </a:r>
            <a:r>
              <a:rPr lang="ru-RU" altLang="ru-RU" sz="1600" b="1" kern="1200" dirty="0" err="1">
                <a:solidFill>
                  <a:schemeClr val="accent2"/>
                </a:solidFill>
              </a:rPr>
              <a:t>dynamics</a:t>
            </a:r>
            <a:r>
              <a:rPr lang="ru-RU" altLang="ru-RU" sz="1600" b="1" kern="1200" dirty="0">
                <a:solidFill>
                  <a:schemeClr val="accent2"/>
                </a:solidFill>
              </a:rPr>
              <a:t> </a:t>
            </a:r>
            <a:r>
              <a:rPr lang="ru-RU" altLang="ru-RU" sz="1600" b="1" kern="1200" dirty="0" err="1">
                <a:solidFill>
                  <a:schemeClr val="accent2"/>
                </a:solidFill>
              </a:rPr>
              <a:t>of</a:t>
            </a:r>
            <a:r>
              <a:rPr lang="ru-RU" altLang="ru-RU" sz="1600" b="1" kern="1200" dirty="0">
                <a:solidFill>
                  <a:schemeClr val="accent2"/>
                </a:solidFill>
              </a:rPr>
              <a:t> </a:t>
            </a:r>
            <a:r>
              <a:rPr lang="ru-RU" altLang="ru-RU" sz="1600" b="1" kern="1200" dirty="0" err="1">
                <a:solidFill>
                  <a:schemeClr val="accent2"/>
                </a:solidFill>
              </a:rPr>
              <a:t>reachable</a:t>
            </a:r>
            <a:r>
              <a:rPr lang="ru-RU" altLang="ru-RU" sz="1600" b="1" kern="1200" dirty="0">
                <a:solidFill>
                  <a:schemeClr val="accent2"/>
                </a:solidFill>
              </a:rPr>
              <a:t> </a:t>
            </a:r>
            <a:r>
              <a:rPr lang="ru-RU" altLang="ru-RU" sz="1600" b="1" kern="1200" dirty="0" err="1">
                <a:solidFill>
                  <a:schemeClr val="accent2"/>
                </a:solidFill>
              </a:rPr>
              <a:t>sets</a:t>
            </a:r>
            <a:r>
              <a:rPr lang="ru-RU" altLang="ru-RU" sz="1600" b="1" kern="1200" dirty="0">
                <a:solidFill>
                  <a:schemeClr val="accent2"/>
                </a:solidFill>
              </a:rPr>
              <a:t> </a:t>
            </a:r>
            <a:r>
              <a:rPr lang="en-US" altLang="ru-RU" sz="1600" b="1" kern="1200" dirty="0">
                <a:solidFill>
                  <a:schemeClr val="accent2"/>
                </a:solidFill>
              </a:rPr>
              <a:t>for</a:t>
            </a:r>
            <a:r>
              <a:rPr lang="ru-RU" altLang="ru-RU" sz="1600" b="1" kern="1200" dirty="0">
                <a:solidFill>
                  <a:schemeClr val="accent2"/>
                </a:solidFill>
              </a:rPr>
              <a:t> </a:t>
            </a:r>
            <a:r>
              <a:rPr lang="en-US" altLang="ru-RU" sz="1600" b="1" kern="1200" dirty="0">
                <a:solidFill>
                  <a:schemeClr val="accent2"/>
                </a:solidFill>
              </a:rPr>
              <a:t>standard</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impulsive</a:t>
            </a:r>
            <a:r>
              <a:rPr lang="ru-RU" altLang="ru-RU" sz="1600" b="1" kern="1200" dirty="0">
                <a:solidFill>
                  <a:schemeClr val="accent2"/>
                </a:solidFill>
              </a:rPr>
              <a:t> </a:t>
            </a:r>
            <a:r>
              <a:rPr lang="ru-RU" altLang="ru-RU" sz="1600" b="1" kern="1200" dirty="0" err="1">
                <a:solidFill>
                  <a:schemeClr val="accent2"/>
                </a:solidFill>
              </a:rPr>
              <a:t>control</a:t>
            </a:r>
            <a:r>
              <a:rPr lang="ru-RU" altLang="ru-RU" sz="1600" b="1" kern="1200" dirty="0">
                <a:solidFill>
                  <a:schemeClr val="accent2"/>
                </a:solidFill>
              </a:rPr>
              <a:t> </a:t>
            </a:r>
            <a:r>
              <a:rPr lang="ru-RU" altLang="ru-RU" sz="1600" b="1" kern="1200" dirty="0" err="1">
                <a:solidFill>
                  <a:schemeClr val="accent2"/>
                </a:solidFill>
              </a:rPr>
              <a:t>systems</a:t>
            </a:r>
            <a:r>
              <a:rPr lang="en-US" altLang="ru-RU" sz="1600" b="1" kern="1200" dirty="0">
                <a:solidFill>
                  <a:schemeClr val="accent2"/>
                </a:solidFill>
              </a:rPr>
              <a:t> (limit behavior of reachable sets, asymptotic formulas).</a:t>
            </a:r>
          </a:p>
          <a:p>
            <a:pPr marL="609600" indent="-609600">
              <a:lnSpc>
                <a:spcPct val="90000"/>
              </a:lnSpc>
              <a:buFontTx/>
              <a:buAutoNum type="arabicPeriod"/>
            </a:pPr>
            <a:r>
              <a:rPr lang="en-US" altLang="ru-RU" sz="1600" b="1" kern="1200" dirty="0">
                <a:solidFill>
                  <a:schemeClr val="accent2"/>
                </a:solidFill>
              </a:rPr>
              <a:t>Numerical algorithms for standard</a:t>
            </a:r>
            <a:r>
              <a:rPr lang="ru-RU" altLang="ru-RU" sz="1600" b="1" kern="1200" dirty="0">
                <a:solidFill>
                  <a:schemeClr val="accent2"/>
                </a:solidFill>
              </a:rPr>
              <a:t> </a:t>
            </a:r>
            <a:r>
              <a:rPr lang="ru-RU" altLang="ru-RU" sz="1600" b="1" kern="1200" dirty="0" err="1">
                <a:solidFill>
                  <a:schemeClr val="accent2"/>
                </a:solidFill>
              </a:rPr>
              <a:t>and</a:t>
            </a:r>
            <a:r>
              <a:rPr lang="ru-RU" altLang="ru-RU" sz="1600" b="1" kern="1200" dirty="0">
                <a:solidFill>
                  <a:schemeClr val="accent2"/>
                </a:solidFill>
              </a:rPr>
              <a:t> </a:t>
            </a:r>
            <a:r>
              <a:rPr lang="ru-RU" altLang="ru-RU" sz="1600" b="1" kern="1200" dirty="0" err="1">
                <a:solidFill>
                  <a:schemeClr val="accent2"/>
                </a:solidFill>
              </a:rPr>
              <a:t>impulsive</a:t>
            </a:r>
            <a:r>
              <a:rPr lang="ru-RU" altLang="ru-RU" sz="1600" b="1" kern="1200" dirty="0">
                <a:solidFill>
                  <a:schemeClr val="accent2"/>
                </a:solidFill>
              </a:rPr>
              <a:t> </a:t>
            </a:r>
            <a:r>
              <a:rPr lang="en-US" altLang="ru-RU" sz="1600" b="1" kern="1200" dirty="0">
                <a:solidFill>
                  <a:schemeClr val="accent2"/>
                </a:solidFill>
              </a:rPr>
              <a:t>optimal control problems (based on </a:t>
            </a:r>
            <a:r>
              <a:rPr lang="en-US" altLang="ru-RU" sz="1600" b="1" kern="1200" dirty="0" err="1">
                <a:solidFill>
                  <a:schemeClr val="accent2"/>
                </a:solidFill>
              </a:rPr>
              <a:t>Pontryagin</a:t>
            </a:r>
            <a:r>
              <a:rPr lang="en-US" altLang="ru-RU" sz="1600" b="1" kern="1200" dirty="0">
                <a:solidFill>
                  <a:schemeClr val="accent2"/>
                </a:solidFill>
              </a:rPr>
              <a:t> and feedback control variations).</a:t>
            </a:r>
          </a:p>
          <a:p>
            <a:pPr marL="609600" indent="-609600">
              <a:lnSpc>
                <a:spcPct val="90000"/>
              </a:lnSpc>
              <a:buFontTx/>
              <a:buNone/>
            </a:pPr>
            <a:endParaRPr lang="ru-RU" altLang="ru-RU" sz="1600" dirty="0"/>
          </a:p>
        </p:txBody>
      </p:sp>
      <p:sp>
        <p:nvSpPr>
          <p:cNvPr id="8196" name="Rectangle 4"/>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
        <p:nvSpPr>
          <p:cNvPr id="8197" name="Rectangle 5"/>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Tree>
    <p:extLst>
      <p:ext uri="{BB962C8B-B14F-4D97-AF65-F5344CB8AC3E}">
        <p14:creationId xmlns:p14="http://schemas.microsoft.com/office/powerpoint/2010/main" val="353062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142875" y="1010245"/>
            <a:ext cx="8893175" cy="497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indent="444500" algn="just">
              <a:lnSpc>
                <a:spcPct val="150000"/>
              </a:lnSpc>
              <a:spcBef>
                <a:spcPts val="0"/>
              </a:spcBef>
            </a:pPr>
            <a:r>
              <a:rPr lang="en-US" altLang="ru-RU" sz="2000" b="1" dirty="0" err="1">
                <a:solidFill>
                  <a:srgbClr val="CC0000"/>
                </a:solidFill>
              </a:rPr>
              <a:t>Matrosov</a:t>
            </a:r>
            <a:r>
              <a:rPr lang="en-US" altLang="ru-RU" sz="2000" b="1" dirty="0">
                <a:solidFill>
                  <a:srgbClr val="CC0000"/>
                </a:solidFill>
              </a:rPr>
              <a:t> Institute for System Dynamics and Control Theory</a:t>
            </a:r>
            <a:r>
              <a:rPr lang="ru-RU" altLang="ru-RU" sz="2000" b="1" dirty="0">
                <a:solidFill>
                  <a:srgbClr val="000099"/>
                </a:solidFill>
              </a:rPr>
              <a:t> (</a:t>
            </a:r>
            <a:r>
              <a:rPr lang="en-US" altLang="ru-RU" sz="2000" b="1" dirty="0">
                <a:solidFill>
                  <a:srgbClr val="000099"/>
                </a:solidFill>
              </a:rPr>
              <a:t>ISDCT</a:t>
            </a:r>
            <a:r>
              <a:rPr lang="ru-RU" altLang="ru-RU" sz="2000" b="1" dirty="0">
                <a:solidFill>
                  <a:srgbClr val="000099"/>
                </a:solidFill>
              </a:rPr>
              <a:t>)</a:t>
            </a:r>
            <a:r>
              <a:rPr lang="en-US" altLang="ru-RU" sz="2000" b="1" dirty="0">
                <a:solidFill>
                  <a:srgbClr val="000099"/>
                </a:solidFill>
              </a:rPr>
              <a:t> </a:t>
            </a:r>
          </a:p>
          <a:p>
            <a:pPr algn="just">
              <a:lnSpc>
                <a:spcPct val="150000"/>
              </a:lnSpc>
              <a:spcBef>
                <a:spcPts val="0"/>
              </a:spcBef>
            </a:pPr>
            <a:r>
              <a:rPr lang="en-US" altLang="ru-RU" sz="2000" b="1" dirty="0">
                <a:solidFill>
                  <a:srgbClr val="000099"/>
                </a:solidFill>
              </a:rPr>
              <a:t>of Siberian Branch (SB) Russian Academy of Sciences (RAS) has been found on</a:t>
            </a:r>
            <a:r>
              <a:rPr lang="ru-RU" altLang="ru-RU" sz="2000" b="1" dirty="0">
                <a:solidFill>
                  <a:srgbClr val="000099"/>
                </a:solidFill>
              </a:rPr>
              <a:t> </a:t>
            </a:r>
            <a:r>
              <a:rPr lang="en-US" altLang="ru-RU" sz="2000" b="1" dirty="0">
                <a:solidFill>
                  <a:srgbClr val="CC0000"/>
                </a:solidFill>
              </a:rPr>
              <a:t>November 1, 1980</a:t>
            </a:r>
            <a:r>
              <a:rPr lang="ru-RU" altLang="ru-RU" sz="2000" b="1" dirty="0">
                <a:solidFill>
                  <a:srgbClr val="000099"/>
                </a:solidFill>
              </a:rPr>
              <a:t> </a:t>
            </a:r>
            <a:r>
              <a:rPr lang="en-US" altLang="ru-RU" sz="2000" b="1" dirty="0">
                <a:solidFill>
                  <a:srgbClr val="000099"/>
                </a:solidFill>
              </a:rPr>
              <a:t>to develop mathematical methods related to investigation and modeling objects of various nature</a:t>
            </a:r>
            <a:r>
              <a:rPr lang="ru-RU" altLang="ru-RU" sz="2000" b="1" dirty="0">
                <a:solidFill>
                  <a:srgbClr val="000099"/>
                </a:solidFill>
              </a:rPr>
              <a:t>, </a:t>
            </a:r>
            <a:r>
              <a:rPr lang="en-US" altLang="ru-RU" sz="2000" b="1" dirty="0">
                <a:solidFill>
                  <a:srgbClr val="000099"/>
                </a:solidFill>
              </a:rPr>
              <a:t>methods of control theory and application of new information technologies in the East-Siberian subdivision of Siberian Branch of RAS</a:t>
            </a:r>
            <a:r>
              <a:rPr lang="ru-RU" altLang="ru-RU" sz="2000" b="1" dirty="0">
                <a:solidFill>
                  <a:srgbClr val="000099"/>
                </a:solidFill>
              </a:rPr>
              <a:t>. </a:t>
            </a:r>
            <a:endParaRPr lang="en-US" altLang="ru-RU" sz="2000" b="1" dirty="0">
              <a:solidFill>
                <a:srgbClr val="000099"/>
              </a:solidFill>
            </a:endParaRPr>
          </a:p>
          <a:p>
            <a:pPr indent="444500" algn="just">
              <a:lnSpc>
                <a:spcPct val="130000"/>
              </a:lnSpc>
              <a:spcBef>
                <a:spcPct val="50000"/>
              </a:spcBef>
            </a:pPr>
            <a:r>
              <a:rPr lang="en-US" altLang="ru-RU" sz="2000" b="1" dirty="0">
                <a:solidFill>
                  <a:srgbClr val="CC0000"/>
                </a:solidFill>
              </a:rPr>
              <a:t>Department of Systems Theory and Cybernetics of the Siberian Institute of Energetics, SB of RAS</a:t>
            </a:r>
            <a:r>
              <a:rPr lang="en-US" altLang="ru-RU" sz="2000" b="1" dirty="0">
                <a:solidFill>
                  <a:srgbClr val="000099"/>
                </a:solidFill>
              </a:rPr>
              <a:t> was the institute foundation established in June of </a:t>
            </a:r>
            <a:r>
              <a:rPr lang="ru-RU" altLang="ru-RU" sz="2000" b="1" dirty="0">
                <a:solidFill>
                  <a:srgbClr val="CC0000"/>
                </a:solidFill>
              </a:rPr>
              <a:t>1975</a:t>
            </a:r>
            <a:r>
              <a:rPr lang="en-US" altLang="ru-RU" sz="2000" b="1" dirty="0">
                <a:solidFill>
                  <a:srgbClr val="CC0000"/>
                </a:solidFill>
              </a:rPr>
              <a:t> </a:t>
            </a:r>
            <a:r>
              <a:rPr lang="en-US" altLang="ru-RU" sz="2000" b="1" dirty="0">
                <a:solidFill>
                  <a:srgbClr val="000099"/>
                </a:solidFill>
              </a:rPr>
              <a:t>and planned to form a core of an independent research institute having also the functions of computing center of collective usage</a:t>
            </a:r>
            <a:r>
              <a:rPr lang="ru-RU" altLang="ru-RU" sz="2000" b="1" dirty="0">
                <a:solidFill>
                  <a:srgbClr val="000099"/>
                </a:solidFill>
              </a:rPr>
              <a:t>.</a:t>
            </a:r>
            <a:r>
              <a:rPr lang="ru-RU" altLang="ru-RU" sz="2000" dirty="0">
                <a:latin typeface="Times New Roman" pitchFamily="18" charset="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764704"/>
            <a:ext cx="8229600" cy="639763"/>
          </a:xfrm>
        </p:spPr>
        <p:txBody>
          <a:bodyPr/>
          <a:lstStyle/>
          <a:p>
            <a:r>
              <a:rPr lang="en-US" altLang="ru-RU" sz="2400" b="1" kern="1200" dirty="0">
                <a:solidFill>
                  <a:srgbClr val="CC0000"/>
                </a:solidFill>
                <a:latin typeface="Arial" charset="0"/>
                <a:ea typeface="+mn-ea"/>
                <a:cs typeface="+mn-cs"/>
              </a:rPr>
              <a:t>Applications</a:t>
            </a:r>
            <a:endParaRPr lang="ru-RU" altLang="ru-RU" sz="2400" b="1" kern="1200" dirty="0">
              <a:solidFill>
                <a:srgbClr val="CC0000"/>
              </a:solidFill>
              <a:latin typeface="Arial" charset="0"/>
              <a:ea typeface="+mn-ea"/>
              <a:cs typeface="+mn-cs"/>
            </a:endParaRPr>
          </a:p>
        </p:txBody>
      </p:sp>
      <p:sp>
        <p:nvSpPr>
          <p:cNvPr id="10243" name="Rectangle 3"/>
          <p:cNvSpPr>
            <a:spLocks noGrp="1" noChangeArrowheads="1"/>
          </p:cNvSpPr>
          <p:nvPr>
            <p:ph type="body" idx="1"/>
          </p:nvPr>
        </p:nvSpPr>
        <p:spPr>
          <a:xfrm>
            <a:off x="266700" y="1143000"/>
            <a:ext cx="8610600" cy="5382344"/>
          </a:xfrm>
        </p:spPr>
        <p:txBody>
          <a:bodyPr/>
          <a:lstStyle/>
          <a:p>
            <a:pPr marL="609600" indent="-609600">
              <a:buFontTx/>
              <a:buAutoNum type="arabicPeriod"/>
            </a:pPr>
            <a:endParaRPr lang="ru-RU" altLang="ru-RU" sz="2200" dirty="0"/>
          </a:p>
          <a:p>
            <a:pPr marL="609600" indent="-609600">
              <a:buFontTx/>
              <a:buAutoNum type="arabicPeriod"/>
            </a:pPr>
            <a:r>
              <a:rPr lang="ru-RU" altLang="ru-RU" sz="1800" b="1" kern="1200" dirty="0" err="1">
                <a:solidFill>
                  <a:schemeClr val="accent2"/>
                </a:solidFill>
              </a:rPr>
              <a:t>Robotics</a:t>
            </a:r>
            <a:endParaRPr lang="ru-RU" altLang="ru-RU" sz="1800" b="1" kern="1200" dirty="0">
              <a:solidFill>
                <a:schemeClr val="accent2"/>
              </a:solidFill>
            </a:endParaRPr>
          </a:p>
          <a:p>
            <a:pPr marL="609600" indent="-609600">
              <a:buFontTx/>
              <a:buNone/>
            </a:pPr>
            <a:r>
              <a:rPr lang="en-US" altLang="ru-RU" sz="1800" b="1" kern="1200" dirty="0">
                <a:solidFill>
                  <a:schemeClr val="accent2"/>
                </a:solidFill>
              </a:rPr>
              <a:t>	</a:t>
            </a:r>
            <a:r>
              <a:rPr lang="ru-RU" altLang="ru-RU" sz="1800" b="1" kern="1200" dirty="0">
                <a:solidFill>
                  <a:schemeClr val="accent2"/>
                </a:solidFill>
              </a:rPr>
              <a:t>(</a:t>
            </a:r>
            <a:r>
              <a:rPr lang="en-US" altLang="ru-RU" sz="1800" b="1" kern="1200" dirty="0">
                <a:solidFill>
                  <a:schemeClr val="accent2"/>
                </a:solidFill>
              </a:rPr>
              <a:t>control of </a:t>
            </a:r>
            <a:r>
              <a:rPr lang="ru-RU" altLang="ru-RU" sz="1800" b="1" kern="1200" dirty="0" err="1">
                <a:solidFill>
                  <a:schemeClr val="accent2"/>
                </a:solidFill>
              </a:rPr>
              <a:t>manipulator</a:t>
            </a:r>
            <a:r>
              <a:rPr lang="en-US" altLang="ru-RU" sz="1800" b="1" kern="1200" dirty="0">
                <a:solidFill>
                  <a:schemeClr val="accent2"/>
                </a:solidFill>
              </a:rPr>
              <a:t>s</a:t>
            </a:r>
            <a:r>
              <a:rPr lang="ru-RU" altLang="ru-RU" sz="1800" b="1" kern="1200" dirty="0">
                <a:solidFill>
                  <a:schemeClr val="accent2"/>
                </a:solidFill>
              </a:rPr>
              <a:t>)</a:t>
            </a:r>
            <a:r>
              <a:rPr lang="en-US" altLang="ru-RU" sz="1800" b="1" kern="1200" dirty="0">
                <a:solidFill>
                  <a:schemeClr val="accent2"/>
                </a:solidFill>
              </a:rPr>
              <a:t>;</a:t>
            </a:r>
            <a:endParaRPr lang="ru-RU" altLang="ru-RU" sz="1800" b="1" kern="1200" dirty="0">
              <a:solidFill>
                <a:schemeClr val="accent2"/>
              </a:solidFill>
            </a:endParaRPr>
          </a:p>
          <a:p>
            <a:pPr marL="609600" indent="-609600">
              <a:buFontTx/>
              <a:buAutoNum type="arabicPeriod"/>
            </a:pPr>
            <a:endParaRPr lang="ru-RU" altLang="ru-RU" sz="1800" b="1" kern="1200" dirty="0">
              <a:solidFill>
                <a:schemeClr val="accent2"/>
              </a:solidFill>
            </a:endParaRPr>
          </a:p>
          <a:p>
            <a:pPr marL="609600" indent="-609600">
              <a:buFontTx/>
              <a:buAutoNum type="arabicPeriod" startAt="2"/>
            </a:pPr>
            <a:r>
              <a:rPr lang="en-US" altLang="ru-RU" sz="1800" b="1" kern="1200" dirty="0">
                <a:solidFill>
                  <a:schemeClr val="accent2"/>
                </a:solidFill>
              </a:rPr>
              <a:t>M</a:t>
            </a:r>
            <a:r>
              <a:rPr lang="ru-RU" altLang="ru-RU" sz="1800" b="1" kern="1200" dirty="0" err="1">
                <a:solidFill>
                  <a:schemeClr val="accent2"/>
                </a:solidFill>
              </a:rPr>
              <a:t>athematical</a:t>
            </a:r>
            <a:r>
              <a:rPr lang="ru-RU" altLang="ru-RU" sz="1800" b="1" kern="1200" dirty="0">
                <a:solidFill>
                  <a:schemeClr val="accent2"/>
                </a:solidFill>
              </a:rPr>
              <a:t> </a:t>
            </a:r>
            <a:r>
              <a:rPr lang="ru-RU" altLang="ru-RU" sz="1800" b="1" kern="1200" dirty="0" err="1">
                <a:solidFill>
                  <a:schemeClr val="accent2"/>
                </a:solidFill>
              </a:rPr>
              <a:t>economics</a:t>
            </a:r>
            <a:br>
              <a:rPr lang="en-US" altLang="ru-RU" sz="1800" b="1" kern="1200" dirty="0">
                <a:solidFill>
                  <a:schemeClr val="accent2"/>
                </a:solidFill>
              </a:rPr>
            </a:br>
            <a:r>
              <a:rPr lang="en-US" altLang="ru-RU" sz="1800" b="1" kern="1200" dirty="0">
                <a:solidFill>
                  <a:schemeClr val="accent2"/>
                </a:solidFill>
              </a:rPr>
              <a:t>(investment control, </a:t>
            </a:r>
            <a:r>
              <a:rPr lang="en-US" altLang="ru-RU" sz="1800" b="1" kern="1200" dirty="0" err="1">
                <a:solidFill>
                  <a:schemeClr val="accent2"/>
                </a:solidFill>
              </a:rPr>
              <a:t>macroeconomical</a:t>
            </a:r>
            <a:r>
              <a:rPr lang="en-US" altLang="ru-RU" sz="1800" b="1" kern="1200" dirty="0">
                <a:solidFill>
                  <a:schemeClr val="accent2"/>
                </a:solidFill>
              </a:rPr>
              <a:t> models);</a:t>
            </a:r>
            <a:endParaRPr lang="ru-RU" altLang="ru-RU" sz="1800" b="1" kern="1200" dirty="0">
              <a:solidFill>
                <a:schemeClr val="accent2"/>
              </a:solidFill>
            </a:endParaRPr>
          </a:p>
          <a:p>
            <a:pPr marL="609600" indent="-609600">
              <a:buFontTx/>
              <a:buAutoNum type="arabicPeriod" startAt="2"/>
            </a:pPr>
            <a:endParaRPr lang="ru-RU" altLang="ru-RU" sz="1800" b="1" kern="1200" dirty="0">
              <a:solidFill>
                <a:schemeClr val="accent2"/>
              </a:solidFill>
            </a:endParaRPr>
          </a:p>
          <a:p>
            <a:pPr marL="609600" indent="-609600">
              <a:buFontTx/>
              <a:buAutoNum type="arabicPeriod" startAt="2"/>
            </a:pPr>
            <a:r>
              <a:rPr lang="ru-RU" altLang="ru-RU" sz="1800" b="1" kern="1200" dirty="0" err="1">
                <a:solidFill>
                  <a:schemeClr val="accent2"/>
                </a:solidFill>
              </a:rPr>
              <a:t>Mathematical</a:t>
            </a:r>
            <a:r>
              <a:rPr lang="ru-RU" altLang="ru-RU" sz="1800" b="1" kern="1200" dirty="0">
                <a:solidFill>
                  <a:schemeClr val="accent2"/>
                </a:solidFill>
              </a:rPr>
              <a:t> </a:t>
            </a:r>
            <a:r>
              <a:rPr lang="ru-RU" altLang="ru-RU" sz="1800" b="1" kern="1200" dirty="0" err="1">
                <a:solidFill>
                  <a:schemeClr val="accent2"/>
                </a:solidFill>
              </a:rPr>
              <a:t>biology</a:t>
            </a:r>
            <a:endParaRPr lang="en-US" altLang="ru-RU" sz="1800" b="1" kern="1200" dirty="0">
              <a:solidFill>
                <a:schemeClr val="accent2"/>
              </a:solidFill>
            </a:endParaRPr>
          </a:p>
          <a:p>
            <a:pPr marL="609600" indent="-609600">
              <a:buFontTx/>
              <a:buNone/>
            </a:pPr>
            <a:r>
              <a:rPr lang="en-US" altLang="ru-RU" sz="1800" b="1" kern="1200" dirty="0">
                <a:solidFill>
                  <a:schemeClr val="accent2"/>
                </a:solidFill>
              </a:rPr>
              <a:t>	(crowd dynamics, population control);</a:t>
            </a:r>
          </a:p>
          <a:p>
            <a:pPr marL="609600" indent="-609600">
              <a:buFontTx/>
              <a:buAutoNum type="arabicPeriod" startAt="2"/>
            </a:pPr>
            <a:endParaRPr lang="en-US" altLang="ru-RU" sz="1800" b="1" kern="1200" dirty="0">
              <a:solidFill>
                <a:schemeClr val="accent2"/>
              </a:solidFill>
            </a:endParaRPr>
          </a:p>
          <a:p>
            <a:pPr marL="609600" indent="-609600">
              <a:buFontTx/>
              <a:buAutoNum type="arabicPeriod" startAt="4"/>
            </a:pPr>
            <a:r>
              <a:rPr lang="ru-RU" altLang="ru-RU" sz="1800" b="1" kern="1200" dirty="0" err="1">
                <a:solidFill>
                  <a:schemeClr val="accent2"/>
                </a:solidFill>
              </a:rPr>
              <a:t>Bionics</a:t>
            </a:r>
            <a:endParaRPr lang="ru-RU" altLang="ru-RU" sz="1800" b="1" kern="1200" dirty="0">
              <a:solidFill>
                <a:schemeClr val="accent2"/>
              </a:solidFill>
            </a:endParaRPr>
          </a:p>
          <a:p>
            <a:pPr marL="609600" indent="-609600">
              <a:buFontTx/>
              <a:buNone/>
            </a:pPr>
            <a:r>
              <a:rPr lang="en-US" altLang="ru-RU" sz="1800" b="1" kern="1200" dirty="0">
                <a:solidFill>
                  <a:schemeClr val="accent2"/>
                </a:solidFill>
              </a:rPr>
              <a:t>	</a:t>
            </a:r>
            <a:r>
              <a:rPr lang="ru-RU" altLang="ru-RU" sz="1800" b="1" kern="1200" dirty="0">
                <a:solidFill>
                  <a:schemeClr val="accent2"/>
                </a:solidFill>
              </a:rPr>
              <a:t>(</a:t>
            </a:r>
            <a:r>
              <a:rPr lang="en-US" altLang="ru-RU" sz="1800" b="1" kern="1200" dirty="0">
                <a:solidFill>
                  <a:schemeClr val="accent2"/>
                </a:solidFill>
              </a:rPr>
              <a:t>control</a:t>
            </a:r>
            <a:r>
              <a:rPr lang="ru-RU" altLang="ru-RU" sz="1800" b="1" kern="1200" dirty="0">
                <a:solidFill>
                  <a:schemeClr val="accent2"/>
                </a:solidFill>
              </a:rPr>
              <a:t> </a:t>
            </a:r>
            <a:r>
              <a:rPr lang="en-US" altLang="ru-RU" sz="1800" b="1" kern="1200" dirty="0">
                <a:solidFill>
                  <a:schemeClr val="accent2"/>
                </a:solidFill>
              </a:rPr>
              <a:t>via</a:t>
            </a:r>
            <a:r>
              <a:rPr lang="ru-RU" altLang="ru-RU" sz="1800" b="1" kern="1200" dirty="0">
                <a:solidFill>
                  <a:schemeClr val="accent2"/>
                </a:solidFill>
              </a:rPr>
              <a:t> </a:t>
            </a:r>
            <a:r>
              <a:rPr lang="ru-RU" altLang="ru-RU" sz="1800" b="1" kern="1200" dirty="0" err="1">
                <a:solidFill>
                  <a:schemeClr val="accent2"/>
                </a:solidFill>
              </a:rPr>
              <a:t>block</a:t>
            </a:r>
            <a:r>
              <a:rPr lang="en-US" altLang="ru-RU" sz="1800" b="1" kern="1200" dirty="0" err="1">
                <a:solidFill>
                  <a:schemeClr val="accent2"/>
                </a:solidFill>
              </a:rPr>
              <a:t>ing</a:t>
            </a:r>
            <a:r>
              <a:rPr lang="en-US" altLang="ru-RU" sz="1800" b="1" kern="1200" dirty="0">
                <a:solidFill>
                  <a:schemeClr val="accent2"/>
                </a:solidFill>
              </a:rPr>
              <a:t> of</a:t>
            </a:r>
            <a:r>
              <a:rPr lang="ru-RU" altLang="ru-RU" sz="1800" b="1" kern="1200" dirty="0">
                <a:solidFill>
                  <a:schemeClr val="accent2"/>
                </a:solidFill>
              </a:rPr>
              <a:t> </a:t>
            </a:r>
            <a:r>
              <a:rPr lang="ru-RU" altLang="ru-RU" sz="1800" b="1" kern="1200" dirty="0" err="1">
                <a:solidFill>
                  <a:schemeClr val="accent2"/>
                </a:solidFill>
              </a:rPr>
              <a:t>degrees</a:t>
            </a:r>
            <a:r>
              <a:rPr lang="ru-RU" altLang="ru-RU" sz="1800" b="1" kern="1200" dirty="0">
                <a:solidFill>
                  <a:schemeClr val="accent2"/>
                </a:solidFill>
              </a:rPr>
              <a:t> </a:t>
            </a:r>
            <a:r>
              <a:rPr lang="ru-RU" altLang="ru-RU" sz="1800" b="1" kern="1200" dirty="0" err="1">
                <a:solidFill>
                  <a:schemeClr val="accent2"/>
                </a:solidFill>
              </a:rPr>
              <a:t>of</a:t>
            </a:r>
            <a:r>
              <a:rPr lang="ru-RU" altLang="ru-RU" sz="1800" b="1" kern="1200" dirty="0">
                <a:solidFill>
                  <a:schemeClr val="accent2"/>
                </a:solidFill>
              </a:rPr>
              <a:t> </a:t>
            </a:r>
            <a:r>
              <a:rPr lang="ru-RU" altLang="ru-RU" sz="1800" b="1" kern="1200" dirty="0" err="1">
                <a:solidFill>
                  <a:schemeClr val="accent2"/>
                </a:solidFill>
              </a:rPr>
              <a:t>freedom</a:t>
            </a:r>
            <a:r>
              <a:rPr lang="ru-RU" altLang="ru-RU" sz="1800" b="1" kern="1200" dirty="0">
                <a:solidFill>
                  <a:schemeClr val="accent2"/>
                </a:solidFill>
              </a:rPr>
              <a:t>)</a:t>
            </a:r>
            <a:r>
              <a:rPr lang="en-US" altLang="ru-RU" sz="1800" b="1" kern="1200" dirty="0">
                <a:solidFill>
                  <a:schemeClr val="accent2"/>
                </a:solidFill>
              </a:rPr>
              <a:t>.</a:t>
            </a:r>
            <a:endParaRPr lang="ru-RU" altLang="ru-RU" sz="1800" b="1" kern="1200" dirty="0">
              <a:solidFill>
                <a:schemeClr val="accent2"/>
              </a:solidFill>
            </a:endParaRPr>
          </a:p>
          <a:p>
            <a:pPr marL="609600" indent="-609600">
              <a:buFontTx/>
              <a:buNone/>
            </a:pPr>
            <a:endParaRPr lang="ru-RU" altLang="ru-RU" sz="2200" dirty="0"/>
          </a:p>
        </p:txBody>
      </p:sp>
      <p:sp>
        <p:nvSpPr>
          <p:cNvPr id="10244" name="Rectangle 4"/>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
        <p:nvSpPr>
          <p:cNvPr id="10245" name="Rectangle 5"/>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Tree>
    <p:extLst>
      <p:ext uri="{BB962C8B-B14F-4D97-AF65-F5344CB8AC3E}">
        <p14:creationId xmlns:p14="http://schemas.microsoft.com/office/powerpoint/2010/main" val="3887228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51520" y="752428"/>
            <a:ext cx="8640960" cy="2400657"/>
          </a:xfrm>
          <a:prstGeom prst="rect">
            <a:avLst/>
          </a:prstGeom>
          <a:noFill/>
        </p:spPr>
        <p:txBody>
          <a:bodyPr wrap="square" rtlCol="0">
            <a:spAutoFit/>
          </a:bodyPr>
          <a:lstStyle/>
          <a:p>
            <a:pPr lvl="0" algn="ctr"/>
            <a:r>
              <a:rPr lang="en-US" sz="2400" b="1" dirty="0">
                <a:solidFill>
                  <a:srgbClr val="CC0000"/>
                </a:solidFill>
              </a:rPr>
              <a:t>Optimal control of Continuity Equations</a:t>
            </a:r>
          </a:p>
          <a:p>
            <a:pPr lvl="0"/>
            <a:r>
              <a:rPr lang="en-US" b="1" dirty="0">
                <a:solidFill>
                  <a:schemeClr val="accent2"/>
                </a:solidFill>
                <a:latin typeface="+mn-lt"/>
              </a:rPr>
              <a:t>Applications:</a:t>
            </a:r>
          </a:p>
          <a:p>
            <a:pPr marL="285750" indent="-285750" algn="just">
              <a:buFont typeface="Arial" panose="020B0604020202020204" pitchFamily="34" charset="0"/>
              <a:buChar char="•"/>
            </a:pPr>
            <a:r>
              <a:rPr lang="en-US" b="1" dirty="0">
                <a:solidFill>
                  <a:schemeClr val="accent2"/>
                </a:solidFill>
                <a:latin typeface="+mn-lt"/>
              </a:rPr>
              <a:t>Control of dynamical systems with uncertain parameters,</a:t>
            </a:r>
          </a:p>
          <a:p>
            <a:pPr marL="285750" indent="-285750" algn="just">
              <a:buFont typeface="Arial" panose="020B0604020202020204" pitchFamily="34" charset="0"/>
              <a:buChar char="•"/>
            </a:pPr>
            <a:r>
              <a:rPr lang="en-US" b="1" dirty="0">
                <a:solidFill>
                  <a:schemeClr val="accent2"/>
                </a:solidFill>
                <a:latin typeface="+mn-lt"/>
              </a:rPr>
              <a:t>Focusing of beams in accelerators.</a:t>
            </a:r>
          </a:p>
          <a:p>
            <a:pPr algn="just"/>
            <a:r>
              <a:rPr lang="en-US" b="1" dirty="0">
                <a:solidFill>
                  <a:schemeClr val="accent2"/>
                </a:solidFill>
                <a:latin typeface="+mn-lt"/>
              </a:rPr>
              <a:t>Example: Steering of a dynamical system with v(x1; x2; u) = (x2 + u; cos x1) to a target set A (white circle) by the time moment T = 6. Initial data is normally distributed.</a:t>
            </a:r>
            <a:r>
              <a:rPr lang="ru-RU" b="1" dirty="0">
                <a:solidFill>
                  <a:schemeClr val="accent2"/>
                </a:solidFill>
                <a:latin typeface="+mn-lt"/>
              </a:rPr>
              <a:t>ких и  экологических моделей.</a:t>
            </a:r>
            <a:r>
              <a:rPr lang="ru-RU" sz="1600" dirty="0">
                <a:solidFill>
                  <a:srgbClr val="000099"/>
                </a:solidFill>
              </a:rPr>
              <a:t> </a:t>
            </a:r>
            <a:r>
              <a:rPr lang="ru-RU" sz="1400" dirty="0">
                <a:solidFill>
                  <a:schemeClr val="accent2">
                    <a:lumMod val="60000"/>
                    <a:lumOff val="40000"/>
                  </a:schemeClr>
                </a:solidFill>
              </a:rPr>
              <a:t>(</a:t>
            </a:r>
            <a:r>
              <a:rPr lang="en-US" sz="1400" i="1" dirty="0">
                <a:solidFill>
                  <a:schemeClr val="accent2">
                    <a:lumMod val="60000"/>
                    <a:lumOff val="40000"/>
                  </a:schemeClr>
                </a:solidFill>
              </a:rPr>
              <a:t>PhD N.I. </a:t>
            </a:r>
            <a:r>
              <a:rPr lang="en-US" sz="1400" i="1" dirty="0" err="1">
                <a:solidFill>
                  <a:schemeClr val="accent2">
                    <a:lumMod val="60000"/>
                    <a:lumOff val="40000"/>
                  </a:schemeClr>
                </a:solidFill>
              </a:rPr>
              <a:t>Pogodaev</a:t>
            </a:r>
            <a:r>
              <a:rPr lang="ru-RU" sz="1400" dirty="0">
                <a:solidFill>
                  <a:schemeClr val="accent2">
                    <a:lumMod val="60000"/>
                    <a:lumOff val="40000"/>
                  </a:schemeClr>
                </a:solidFill>
              </a:rPr>
              <a:t>)</a:t>
            </a:r>
          </a:p>
          <a:p>
            <a:endParaRPr lang="ru-RU" dirty="0"/>
          </a:p>
        </p:txBody>
      </p:sp>
      <p:grpSp>
        <p:nvGrpSpPr>
          <p:cNvPr id="151561" name="Group 9"/>
          <p:cNvGrpSpPr>
            <a:grpSpLocks/>
          </p:cNvGrpSpPr>
          <p:nvPr/>
        </p:nvGrpSpPr>
        <p:grpSpPr bwMode="auto">
          <a:xfrm>
            <a:off x="1691680" y="3212975"/>
            <a:ext cx="6040238" cy="3340623"/>
            <a:chOff x="1485" y="4869"/>
            <a:chExt cx="9952" cy="5667"/>
          </a:xfrm>
        </p:grpSpPr>
        <p:pic>
          <p:nvPicPr>
            <p:cNvPr id="151562" name="Picture 10"/>
            <p:cNvPicPr>
              <a:picLocks noChangeAspect="1" noChangeArrowheads="1"/>
            </p:cNvPicPr>
            <p:nvPr/>
          </p:nvPicPr>
          <p:blipFill>
            <a:blip r:embed="rId3" cstate="print"/>
            <a:srcRect/>
            <a:stretch>
              <a:fillRect/>
            </a:stretch>
          </p:blipFill>
          <p:spPr bwMode="auto">
            <a:xfrm>
              <a:off x="6218" y="7657"/>
              <a:ext cx="3599" cy="2879"/>
            </a:xfrm>
            <a:prstGeom prst="rect">
              <a:avLst/>
            </a:prstGeom>
            <a:solidFill>
              <a:srgbClr val="FFFFFF"/>
            </a:solidFill>
            <a:ln w="9525">
              <a:noFill/>
              <a:miter lim="800000"/>
              <a:headEnd/>
              <a:tailEnd/>
            </a:ln>
          </p:spPr>
        </p:pic>
        <p:pic>
          <p:nvPicPr>
            <p:cNvPr id="151563" name="Picture 11"/>
            <p:cNvPicPr>
              <a:picLocks noChangeAspect="1" noChangeArrowheads="1"/>
            </p:cNvPicPr>
            <p:nvPr/>
          </p:nvPicPr>
          <p:blipFill>
            <a:blip r:embed="rId4" cstate="print"/>
            <a:srcRect/>
            <a:stretch>
              <a:fillRect/>
            </a:stretch>
          </p:blipFill>
          <p:spPr bwMode="auto">
            <a:xfrm>
              <a:off x="1485" y="4869"/>
              <a:ext cx="3599" cy="2879"/>
            </a:xfrm>
            <a:prstGeom prst="rect">
              <a:avLst/>
            </a:prstGeom>
            <a:solidFill>
              <a:srgbClr val="FFFFFF"/>
            </a:solidFill>
            <a:ln w="9525">
              <a:noFill/>
              <a:miter lim="800000"/>
              <a:headEnd/>
              <a:tailEnd/>
            </a:ln>
          </p:spPr>
        </p:pic>
        <p:pic>
          <p:nvPicPr>
            <p:cNvPr id="151564" name="Picture 12"/>
            <p:cNvPicPr>
              <a:picLocks noChangeAspect="1" noChangeArrowheads="1"/>
            </p:cNvPicPr>
            <p:nvPr/>
          </p:nvPicPr>
          <p:blipFill>
            <a:blip r:embed="rId5" cstate="print"/>
            <a:srcRect/>
            <a:stretch>
              <a:fillRect/>
            </a:stretch>
          </p:blipFill>
          <p:spPr bwMode="auto">
            <a:xfrm>
              <a:off x="4666" y="4869"/>
              <a:ext cx="3599" cy="2879"/>
            </a:xfrm>
            <a:prstGeom prst="rect">
              <a:avLst/>
            </a:prstGeom>
            <a:solidFill>
              <a:srgbClr val="FFFFFF"/>
            </a:solidFill>
            <a:ln w="9525">
              <a:noFill/>
              <a:miter lim="800000"/>
              <a:headEnd/>
              <a:tailEnd/>
            </a:ln>
          </p:spPr>
        </p:pic>
        <p:pic>
          <p:nvPicPr>
            <p:cNvPr id="151565" name="Picture 13"/>
            <p:cNvPicPr>
              <a:picLocks noChangeAspect="1" noChangeArrowheads="1"/>
            </p:cNvPicPr>
            <p:nvPr/>
          </p:nvPicPr>
          <p:blipFill>
            <a:blip r:embed="rId6" cstate="print"/>
            <a:srcRect/>
            <a:stretch>
              <a:fillRect/>
            </a:stretch>
          </p:blipFill>
          <p:spPr bwMode="auto">
            <a:xfrm>
              <a:off x="7838" y="4869"/>
              <a:ext cx="3599" cy="2879"/>
            </a:xfrm>
            <a:prstGeom prst="rect">
              <a:avLst/>
            </a:prstGeom>
            <a:solidFill>
              <a:srgbClr val="FFFFFF"/>
            </a:solidFill>
            <a:ln w="9525">
              <a:noFill/>
              <a:miter lim="800000"/>
              <a:headEnd/>
              <a:tailEnd/>
            </a:ln>
          </p:spPr>
        </p:pic>
        <p:pic>
          <p:nvPicPr>
            <p:cNvPr id="151566" name="Picture 14"/>
            <p:cNvPicPr>
              <a:picLocks noChangeAspect="1" noChangeArrowheads="1"/>
            </p:cNvPicPr>
            <p:nvPr/>
          </p:nvPicPr>
          <p:blipFill>
            <a:blip r:embed="rId7" cstate="print"/>
            <a:srcRect/>
            <a:stretch>
              <a:fillRect/>
            </a:stretch>
          </p:blipFill>
          <p:spPr bwMode="auto">
            <a:xfrm>
              <a:off x="3206" y="7657"/>
              <a:ext cx="3599" cy="2879"/>
            </a:xfrm>
            <a:prstGeom prst="rect">
              <a:avLst/>
            </a:prstGeom>
            <a:solidFill>
              <a:srgbClr val="FFFFFF"/>
            </a:solidFill>
            <a:ln w="9525">
              <a:noFill/>
              <a:miter lim="800000"/>
              <a:headEnd/>
              <a:tailEnd/>
            </a:ln>
          </p:spPr>
        </p:pic>
      </p:grpSp>
      <p:sp>
        <p:nvSpPr>
          <p:cNvPr id="19" name="TextBox 18"/>
          <p:cNvSpPr txBox="1"/>
          <p:nvPr/>
        </p:nvSpPr>
        <p:spPr>
          <a:xfrm>
            <a:off x="2249742" y="6541656"/>
            <a:ext cx="4644516" cy="307777"/>
          </a:xfrm>
          <a:prstGeom prst="rect">
            <a:avLst/>
          </a:prstGeom>
          <a:noFill/>
        </p:spPr>
        <p:txBody>
          <a:bodyPr wrap="square" rtlCol="0">
            <a:spAutoFit/>
          </a:bodyPr>
          <a:lstStyle/>
          <a:p>
            <a:r>
              <a:rPr lang="en-US" sz="1400" dirty="0"/>
              <a:t>Mass transfer with nonlinear controlled dynamic system</a:t>
            </a:r>
            <a:endParaRPr lang="ru-RU" sz="1400" dirty="0">
              <a:solidFill>
                <a:srgbClr val="000099"/>
              </a:solidFill>
            </a:endParaRPr>
          </a:p>
        </p:txBody>
      </p:sp>
    </p:spTree>
    <p:extLst>
      <p:ext uri="{BB962C8B-B14F-4D97-AF65-F5344CB8AC3E}">
        <p14:creationId xmlns:p14="http://schemas.microsoft.com/office/powerpoint/2010/main" val="2338352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endParaRPr kumimoji="0" lang="ru-RU" altLang="ru-RU" sz="1800"/>
          </a:p>
        </p:txBody>
      </p:sp>
      <p:sp>
        <p:nvSpPr>
          <p:cNvPr id="40966" name="Содержимое 3"/>
          <p:cNvSpPr>
            <a:spLocks/>
          </p:cNvSpPr>
          <p:nvPr/>
        </p:nvSpPr>
        <p:spPr bwMode="auto">
          <a:xfrm>
            <a:off x="179511" y="764705"/>
            <a:ext cx="8784977" cy="792088"/>
          </a:xfrm>
          <a:prstGeom prst="rect">
            <a:avLst/>
          </a:prstGeom>
          <a:noFill/>
          <a:ln w="9525">
            <a:noFill/>
            <a:miter lim="800000"/>
            <a:headEnd/>
            <a:tailEnd/>
          </a:ln>
        </p:spPr>
        <p:txBody>
          <a:bodyPr/>
          <a:lstStyle>
            <a:lvl1pPr marL="365125" indent="-255588">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pPr algn="ctr" eaLnBrk="0" hangingPunct="0">
              <a:spcBef>
                <a:spcPts val="400"/>
              </a:spcBef>
              <a:buClr>
                <a:schemeClr val="accent1"/>
              </a:buClr>
              <a:buSzPct val="68000"/>
              <a:buFont typeface="Wingdings 3" pitchFamily="18" charset="2"/>
              <a:buNone/>
            </a:pPr>
            <a:r>
              <a:rPr lang="en-US" altLang="ru-RU" b="1" dirty="0">
                <a:solidFill>
                  <a:srgbClr val="CC0000"/>
                </a:solidFill>
                <a:latin typeface="Arial" charset="0"/>
                <a:cs typeface="+mn-cs"/>
              </a:rPr>
              <a:t>Optimal Control Problem, box control restrictions</a:t>
            </a:r>
          </a:p>
        </p:txBody>
      </p:sp>
      <p:sp>
        <p:nvSpPr>
          <p:cNvPr id="21507" name="Rectangle 2"/>
          <p:cNvSpPr>
            <a:spLocks noChangeArrowheads="1"/>
          </p:cNvSpPr>
          <p:nvPr/>
        </p:nvSpPr>
        <p:spPr bwMode="auto">
          <a:xfrm>
            <a:off x="215515" y="1343233"/>
            <a:ext cx="8712968"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tabLst>
                <a:tab pos="180975" algn="l"/>
              </a:tabLst>
              <a:defRPr kumimoji="1" sz="2400">
                <a:solidFill>
                  <a:schemeClr val="tx1"/>
                </a:solidFill>
                <a:latin typeface="Arial" pitchFamily="34" charset="0"/>
                <a:cs typeface="Arial" pitchFamily="34" charset="0"/>
              </a:defRPr>
            </a:lvl1pPr>
            <a:lvl2pPr marL="742950" indent="-285750">
              <a:tabLst>
                <a:tab pos="180975" algn="l"/>
              </a:tabLst>
              <a:defRPr kumimoji="1" sz="2400">
                <a:solidFill>
                  <a:schemeClr val="tx1"/>
                </a:solidFill>
                <a:latin typeface="Arial" pitchFamily="34" charset="0"/>
                <a:cs typeface="Arial" pitchFamily="34" charset="0"/>
              </a:defRPr>
            </a:lvl2pPr>
            <a:lvl3pPr marL="1143000" indent="-228600">
              <a:tabLst>
                <a:tab pos="180975" algn="l"/>
              </a:tabLst>
              <a:defRPr kumimoji="1" sz="2400">
                <a:solidFill>
                  <a:schemeClr val="tx1"/>
                </a:solidFill>
                <a:latin typeface="Arial" pitchFamily="34" charset="0"/>
                <a:cs typeface="Arial" pitchFamily="34" charset="0"/>
              </a:defRPr>
            </a:lvl3pPr>
            <a:lvl4pPr marL="1600200" indent="-228600">
              <a:tabLst>
                <a:tab pos="180975" algn="l"/>
              </a:tabLst>
              <a:defRPr kumimoji="1" sz="2400">
                <a:solidFill>
                  <a:schemeClr val="tx1"/>
                </a:solidFill>
                <a:latin typeface="Arial" pitchFamily="34" charset="0"/>
                <a:cs typeface="Arial" pitchFamily="34" charset="0"/>
              </a:defRPr>
            </a:lvl4pPr>
            <a:lvl5pPr marL="2057400" indent="-228600">
              <a:tabLst>
                <a:tab pos="180975" algn="l"/>
              </a:tabLst>
              <a:defRPr kumimoji="1" sz="2400">
                <a:solidFill>
                  <a:schemeClr val="tx1"/>
                </a:solidFill>
                <a:latin typeface="Arial" pitchFamily="34" charset="0"/>
                <a:cs typeface="Arial" pitchFamily="34" charset="0"/>
              </a:defRPr>
            </a:lvl5pPr>
            <a:lvl6pPr marL="25146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6pPr>
            <a:lvl7pPr marL="29718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7pPr>
            <a:lvl8pPr marL="34290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8pPr>
            <a:lvl9pPr marL="38862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9pPr>
          </a:lstStyle>
          <a:p>
            <a:pPr marL="285750" indent="-285750" eaLnBrk="0" hangingPunct="0">
              <a:spcBef>
                <a:spcPts val="300"/>
              </a:spcBef>
              <a:buClr>
                <a:srgbClr val="A04DA3"/>
              </a:buClr>
              <a:buFont typeface="Arial" panose="020B0604020202020204" pitchFamily="34" charset="0"/>
              <a:buChar char="•"/>
            </a:pPr>
            <a:r>
              <a:rPr lang="en-US" altLang="ru-RU" sz="1800" b="1" dirty="0">
                <a:solidFill>
                  <a:schemeClr val="accent2"/>
                </a:solidFill>
                <a:latin typeface="+mn-lt"/>
                <a:cs typeface="+mn-cs"/>
              </a:rPr>
              <a:t>Controlled dynamic process is described by a system of ordinary differential equations;</a:t>
            </a:r>
          </a:p>
          <a:p>
            <a:pPr marL="285750" indent="-285750" eaLnBrk="0" hangingPunct="0">
              <a:spcBef>
                <a:spcPts val="300"/>
              </a:spcBef>
              <a:buClr>
                <a:srgbClr val="A04DA3"/>
              </a:buClr>
              <a:buFont typeface="Arial" panose="020B0604020202020204" pitchFamily="34" charset="0"/>
              <a:buChar char="•"/>
            </a:pPr>
            <a:r>
              <a:rPr lang="en-US" altLang="ru-RU" sz="1800" b="1" dirty="0">
                <a:solidFill>
                  <a:schemeClr val="accent2"/>
                </a:solidFill>
                <a:latin typeface="+mn-lt"/>
                <a:cs typeface="+mn-cs"/>
              </a:rPr>
              <a:t>It is given initial conditions and time interval for system;</a:t>
            </a:r>
          </a:p>
          <a:p>
            <a:pPr marL="285750" indent="-285750" eaLnBrk="0" hangingPunct="0">
              <a:spcBef>
                <a:spcPts val="300"/>
              </a:spcBef>
              <a:buClr>
                <a:srgbClr val="A04DA3"/>
              </a:buClr>
              <a:buFont typeface="Arial" panose="020B0604020202020204" pitchFamily="34" charset="0"/>
              <a:buChar char="•"/>
            </a:pPr>
            <a:r>
              <a:rPr lang="en-US" altLang="ru-RU" sz="1800" b="1" dirty="0">
                <a:solidFill>
                  <a:schemeClr val="accent2"/>
                </a:solidFill>
                <a:latin typeface="+mn-lt"/>
                <a:cs typeface="+mn-cs"/>
              </a:rPr>
              <a:t>The control belongs to the parallelepiped set;</a:t>
            </a:r>
          </a:p>
          <a:p>
            <a:pPr marL="285750" indent="-285750" eaLnBrk="0" hangingPunct="0">
              <a:spcBef>
                <a:spcPts val="300"/>
              </a:spcBef>
              <a:buClr>
                <a:srgbClr val="A04DA3"/>
              </a:buClr>
              <a:buFont typeface="Arial" panose="020B0604020202020204" pitchFamily="34" charset="0"/>
              <a:buChar char="•"/>
            </a:pPr>
            <a:r>
              <a:rPr lang="en-US" altLang="ru-RU" sz="1800" b="1" dirty="0">
                <a:solidFill>
                  <a:schemeClr val="accent2"/>
                </a:solidFill>
                <a:latin typeface="+mn-lt"/>
                <a:cs typeface="+mn-cs"/>
              </a:rPr>
              <a:t>In order to solve of the optimal control problem, the terminal functional is to be minimized.</a:t>
            </a:r>
            <a:endParaRPr lang="ru-RU" altLang="ru-RU" sz="1800" b="1" dirty="0">
              <a:solidFill>
                <a:schemeClr val="accent2"/>
              </a:solidFill>
              <a:latin typeface="+mn-lt"/>
              <a:cs typeface="+mn-cs"/>
            </a:endParaRPr>
          </a:p>
        </p:txBody>
      </p:sp>
      <p:sp>
        <p:nvSpPr>
          <p:cNvPr id="5" name="Rectangle 3"/>
          <p:cNvSpPr txBox="1">
            <a:spLocks/>
          </p:cNvSpPr>
          <p:nvPr/>
        </p:nvSpPr>
        <p:spPr bwMode="auto">
          <a:xfrm>
            <a:off x="215516" y="3212976"/>
            <a:ext cx="8824912" cy="364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pPr algn="ctr" eaLnBrk="0" hangingPunct="0">
              <a:lnSpc>
                <a:spcPct val="90000"/>
              </a:lnSpc>
              <a:spcBef>
                <a:spcPts val="300"/>
              </a:spcBef>
              <a:buClr>
                <a:srgbClr val="A04DA3"/>
              </a:buClr>
            </a:pPr>
            <a:r>
              <a:rPr lang="en-US" altLang="ru-RU" b="1" dirty="0">
                <a:solidFill>
                  <a:srgbClr val="CC0000"/>
                </a:solidFill>
                <a:latin typeface="Arial" charset="0"/>
                <a:cs typeface="+mn-cs"/>
              </a:rPr>
              <a:t>Applications</a:t>
            </a:r>
          </a:p>
          <a:p>
            <a:pPr algn="just" eaLnBrk="0" hangingPunct="0">
              <a:lnSpc>
                <a:spcPct val="90000"/>
              </a:lnSpc>
              <a:spcBef>
                <a:spcPts val="300"/>
              </a:spcBef>
              <a:buClr>
                <a:srgbClr val="A04DA3"/>
              </a:buClr>
            </a:pPr>
            <a:r>
              <a:rPr lang="en-US" altLang="ru-RU" sz="1800" b="1" dirty="0">
                <a:solidFill>
                  <a:schemeClr val="accent2"/>
                </a:solidFill>
                <a:latin typeface="+mn-lt"/>
                <a:cs typeface="+mn-cs"/>
              </a:rPr>
              <a:t>Flight dynamics, space navigation, mechanics, robot technology, power systems, economy, ecology, geography, medicine, sociology, nanophysics, etc.</a:t>
            </a:r>
          </a:p>
          <a:p>
            <a:pPr algn="just" eaLnBrk="0" hangingPunct="0">
              <a:lnSpc>
                <a:spcPct val="90000"/>
              </a:lnSpc>
              <a:spcBef>
                <a:spcPts val="300"/>
              </a:spcBef>
              <a:buClr>
                <a:srgbClr val="A04DA3"/>
              </a:buClr>
            </a:pPr>
            <a:endParaRPr lang="ru-RU" altLang="ru-RU" sz="1800" b="1" dirty="0">
              <a:solidFill>
                <a:schemeClr val="accent2"/>
              </a:solidFill>
              <a:latin typeface="+mn-lt"/>
              <a:cs typeface="+mn-cs"/>
            </a:endParaRPr>
          </a:p>
          <a:p>
            <a:pPr marL="0" indent="0" algn="ctr" eaLnBrk="0" hangingPunct="0">
              <a:spcBef>
                <a:spcPts val="300"/>
              </a:spcBef>
              <a:buClr>
                <a:schemeClr val="accent2"/>
              </a:buClr>
            </a:pPr>
            <a:r>
              <a:rPr lang="en-US" altLang="ru-RU" sz="2000" dirty="0">
                <a:solidFill>
                  <a:srgbClr val="CC0000"/>
                </a:solidFill>
                <a:latin typeface="Arial" charset="0"/>
                <a:cs typeface="+mn-cs"/>
              </a:rPr>
              <a:t>SOFTWARE:</a:t>
            </a:r>
            <a:r>
              <a:rPr lang="en-US" altLang="ru-RU" sz="2000" b="1" dirty="0">
                <a:solidFill>
                  <a:srgbClr val="CC0000"/>
                </a:solidFill>
                <a:latin typeface="Arial" charset="0"/>
                <a:cs typeface="+mn-cs"/>
              </a:rPr>
              <a:t> OPTCON (</a:t>
            </a:r>
            <a:r>
              <a:rPr lang="en-US" altLang="ru-RU" sz="2000" b="1" dirty="0" err="1">
                <a:solidFill>
                  <a:srgbClr val="CC0000"/>
                </a:solidFill>
                <a:latin typeface="Arial" charset="0"/>
                <a:cs typeface="+mn-cs"/>
              </a:rPr>
              <a:t>OPTimal</a:t>
            </a:r>
            <a:r>
              <a:rPr lang="en-US" altLang="ru-RU" sz="2000" b="1" dirty="0">
                <a:solidFill>
                  <a:srgbClr val="CC0000"/>
                </a:solidFill>
                <a:latin typeface="Arial" charset="0"/>
                <a:cs typeface="+mn-cs"/>
              </a:rPr>
              <a:t> </a:t>
            </a:r>
            <a:r>
              <a:rPr lang="en-US" altLang="ru-RU" sz="2000" b="1" dirty="0" err="1">
                <a:solidFill>
                  <a:srgbClr val="CC0000"/>
                </a:solidFill>
                <a:latin typeface="Arial" charset="0"/>
                <a:cs typeface="+mn-cs"/>
              </a:rPr>
              <a:t>CONtrol</a:t>
            </a:r>
            <a:r>
              <a:rPr lang="en-US" altLang="ru-RU" sz="2000" b="1" dirty="0">
                <a:solidFill>
                  <a:srgbClr val="CC0000"/>
                </a:solidFill>
                <a:latin typeface="Arial" charset="0"/>
                <a:cs typeface="+mn-cs"/>
              </a:rPr>
              <a:t>)</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MAPR (1980-1986, mainframes BESM-6)</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KONUS (1986-1990, mainframes ES)</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 (1989-2001, MS-DOS)</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OPTCON-II (2002-2003, Internet Server)</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OPTCON-III (2004-2009, Windows 95/98/2000/XP/VISTA/LINUX)</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OPTCON-IV (2010, Windows/LINUX)</a:t>
            </a:r>
          </a:p>
        </p:txBody>
      </p:sp>
    </p:spTree>
    <p:extLst>
      <p:ext uri="{BB962C8B-B14F-4D97-AF65-F5344CB8AC3E}">
        <p14:creationId xmlns:p14="http://schemas.microsoft.com/office/powerpoint/2010/main" val="3908597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51520" y="1484784"/>
            <a:ext cx="8640960" cy="1944216"/>
          </a:xfrm>
        </p:spPr>
        <p:txBody>
          <a:bodyPr>
            <a:noAutofit/>
          </a:bodyPr>
          <a:lstStyle/>
          <a:p>
            <a:pPr marL="88900" indent="0" algn="just">
              <a:buNone/>
            </a:pPr>
            <a:r>
              <a:rPr kumimoji="1" lang="en-US" sz="1600" b="1" kern="1200" dirty="0">
                <a:solidFill>
                  <a:schemeClr val="accent2"/>
                </a:solidFill>
              </a:rPr>
              <a:t>The global search methods (Global Search Theory) for problems with equilibrium, hierarchy, and dynamics are developed in the Laboratory of  Nonconvex Optimization.  Special global search strategies </a:t>
            </a:r>
            <a:r>
              <a:rPr kumimoji="1" lang="ru-RU" sz="1600" b="1" kern="1200" dirty="0" err="1">
                <a:solidFill>
                  <a:schemeClr val="accent2"/>
                </a:solidFill>
              </a:rPr>
              <a:t>for</a:t>
            </a:r>
            <a:r>
              <a:rPr kumimoji="1" lang="ru-RU" sz="1600" b="1" kern="1200" dirty="0">
                <a:solidFill>
                  <a:schemeClr val="accent2"/>
                </a:solidFill>
              </a:rPr>
              <a:t> </a:t>
            </a:r>
            <a:r>
              <a:rPr kumimoji="1" lang="ru-RU" sz="1600" b="1" kern="1200" dirty="0" err="1">
                <a:solidFill>
                  <a:schemeClr val="accent2"/>
                </a:solidFill>
              </a:rPr>
              <a:t>the</a:t>
            </a:r>
            <a:r>
              <a:rPr kumimoji="1" lang="ru-RU" sz="1600" b="1" kern="1200" dirty="0">
                <a:solidFill>
                  <a:schemeClr val="accent2"/>
                </a:solidFill>
              </a:rPr>
              <a:t> </a:t>
            </a:r>
            <a:r>
              <a:rPr kumimoji="1" lang="ru-RU" sz="1600" b="1" kern="1200" dirty="0" err="1">
                <a:solidFill>
                  <a:schemeClr val="accent2"/>
                </a:solidFill>
              </a:rPr>
              <a:t>nonconvex</a:t>
            </a:r>
            <a:r>
              <a:rPr kumimoji="1" lang="en-US" sz="1600" b="1" kern="1200" dirty="0">
                <a:solidFill>
                  <a:schemeClr val="accent2"/>
                </a:solidFill>
              </a:rPr>
              <a:t> problems with functions represented by the difference of two convex functions are proposed and justified. These strategies are new original and quite efficient approach for finding a global solution of nonconvex problems of mathematical optimization, in which there may exist many local solutions, which are rather far from the global one.</a:t>
            </a:r>
          </a:p>
        </p:txBody>
      </p:sp>
      <p:sp>
        <p:nvSpPr>
          <p:cNvPr id="2" name="Заголовок 1"/>
          <p:cNvSpPr>
            <a:spLocks noGrp="1"/>
          </p:cNvSpPr>
          <p:nvPr>
            <p:ph type="title"/>
          </p:nvPr>
        </p:nvSpPr>
        <p:spPr>
          <a:xfrm>
            <a:off x="251520" y="764704"/>
            <a:ext cx="8676456" cy="562074"/>
          </a:xfrm>
        </p:spPr>
        <p:txBody>
          <a:bodyPr>
            <a:noAutofit/>
          </a:bodyPr>
          <a:lstStyle/>
          <a:p>
            <a:r>
              <a:rPr kumimoji="1" lang="en-US" sz="2400" b="1" kern="1200" dirty="0">
                <a:solidFill>
                  <a:srgbClr val="CC0000"/>
                </a:solidFill>
                <a:latin typeface="Arial" charset="0"/>
                <a:ea typeface="+mn-ea"/>
                <a:cs typeface="+mn-cs"/>
              </a:rPr>
              <a:t>New Methods for Equilibrium, Hierarchical and Optimal Control Problems</a:t>
            </a:r>
            <a:endParaRPr kumimoji="1" lang="ru-RU" sz="2400" b="1" kern="1200" dirty="0">
              <a:solidFill>
                <a:srgbClr val="CC0000"/>
              </a:solidFill>
              <a:latin typeface="Arial" charset="0"/>
              <a:ea typeface="+mn-ea"/>
              <a:cs typeface="+mn-cs"/>
            </a:endParaRPr>
          </a:p>
        </p:txBody>
      </p:sp>
      <p:pic>
        <p:nvPicPr>
          <p:cNvPr id="5" name="Рисунок 4" descr="Nonconvex function.jpg"/>
          <p:cNvPicPr>
            <a:picLocks noChangeAspect="1"/>
          </p:cNvPicPr>
          <p:nvPr/>
        </p:nvPicPr>
        <p:blipFill>
          <a:blip r:embed="rId3" cstate="print"/>
          <a:stretch>
            <a:fillRect/>
          </a:stretch>
        </p:blipFill>
        <p:spPr>
          <a:xfrm>
            <a:off x="251520" y="3567677"/>
            <a:ext cx="3870373" cy="3138965"/>
          </a:xfrm>
          <a:prstGeom prst="rect">
            <a:avLst/>
          </a:prstGeom>
        </p:spPr>
      </p:pic>
      <p:sp>
        <p:nvSpPr>
          <p:cNvPr id="6" name="Прямоугольник 5"/>
          <p:cNvSpPr/>
          <p:nvPr/>
        </p:nvSpPr>
        <p:spPr>
          <a:xfrm>
            <a:off x="4355976" y="3429000"/>
            <a:ext cx="4572000" cy="3046988"/>
          </a:xfrm>
          <a:prstGeom prst="rect">
            <a:avLst/>
          </a:prstGeom>
        </p:spPr>
        <p:txBody>
          <a:bodyPr>
            <a:spAutoFit/>
          </a:bodyPr>
          <a:lstStyle/>
          <a:p>
            <a:r>
              <a:rPr kumimoji="1" lang="en-US" sz="1600" b="1" dirty="0">
                <a:solidFill>
                  <a:schemeClr val="accent2"/>
                </a:solidFill>
                <a:latin typeface="+mn-lt"/>
              </a:rPr>
              <a:t>The approach has been tested on a wide field of nonconvex problems:</a:t>
            </a:r>
          </a:p>
          <a:p>
            <a:pPr marL="285750" indent="-285750">
              <a:buFont typeface="Arial" panose="020B0604020202020204" pitchFamily="34" charset="0"/>
              <a:buChar char="•"/>
            </a:pPr>
            <a:r>
              <a:rPr kumimoji="1" lang="en-US" sz="1600" b="1" dirty="0">
                <a:solidFill>
                  <a:schemeClr val="accent2"/>
                </a:solidFill>
                <a:latin typeface="+mn-lt"/>
              </a:rPr>
              <a:t>the search for equilibria in competitions (conflict situations or games);</a:t>
            </a:r>
          </a:p>
          <a:p>
            <a:pPr marL="285750" indent="-285750">
              <a:buFont typeface="Arial" panose="020B0604020202020204" pitchFamily="34" charset="0"/>
              <a:buChar char="•"/>
            </a:pPr>
            <a:r>
              <a:rPr kumimoji="1" lang="en-US" sz="1600" b="1" dirty="0">
                <a:solidFill>
                  <a:schemeClr val="accent2"/>
                </a:solidFill>
                <a:latin typeface="+mn-lt"/>
              </a:rPr>
              <a:t>hierarchical (</a:t>
            </a:r>
            <a:r>
              <a:rPr kumimoji="1" lang="en-US" sz="1600" b="1" dirty="0" err="1">
                <a:solidFill>
                  <a:schemeClr val="accent2"/>
                </a:solidFill>
                <a:latin typeface="+mn-lt"/>
              </a:rPr>
              <a:t>bilevel</a:t>
            </a:r>
            <a:r>
              <a:rPr kumimoji="1" lang="en-US" sz="1600" b="1" dirty="0">
                <a:solidFill>
                  <a:schemeClr val="accent2"/>
                </a:solidFill>
                <a:latin typeface="+mn-lt"/>
              </a:rPr>
              <a:t>) optimization problems;</a:t>
            </a:r>
          </a:p>
          <a:p>
            <a:pPr marL="285750" indent="-285750">
              <a:buFont typeface="Arial" panose="020B0604020202020204" pitchFamily="34" charset="0"/>
              <a:buChar char="•"/>
            </a:pPr>
            <a:r>
              <a:rPr kumimoji="1" lang="en-US" sz="1600" b="1" dirty="0">
                <a:solidFill>
                  <a:schemeClr val="accent2"/>
                </a:solidFill>
                <a:latin typeface="+mn-lt"/>
              </a:rPr>
              <a:t>optimal control problems.</a:t>
            </a:r>
          </a:p>
          <a:p>
            <a:r>
              <a:rPr kumimoji="1" lang="en-US" sz="1600" b="1" dirty="0">
                <a:solidFill>
                  <a:schemeClr val="accent2"/>
                </a:solidFill>
                <a:latin typeface="+mn-lt"/>
              </a:rPr>
              <a:t>The investigations of these problems are strongly motivated  by real word applications in different </a:t>
            </a:r>
            <a:r>
              <a:rPr kumimoji="1" lang="en-US" sz="1600" b="1" dirty="0" err="1">
                <a:solidFill>
                  <a:schemeClr val="accent2"/>
                </a:solidFill>
                <a:latin typeface="+mn-lt"/>
              </a:rPr>
              <a:t>fomains</a:t>
            </a:r>
            <a:r>
              <a:rPr kumimoji="1" lang="en-US" sz="1600" b="1" dirty="0">
                <a:solidFill>
                  <a:schemeClr val="accent2"/>
                </a:solidFill>
                <a:latin typeface="+mn-lt"/>
              </a:rPr>
              <a:t> such that economics, political sciences, computer sciences, biology, transportation, engineering, </a:t>
            </a:r>
            <a:r>
              <a:rPr kumimoji="1" lang="en-US" sz="1600" b="1" i="1" dirty="0">
                <a:solidFill>
                  <a:schemeClr val="accent2"/>
                </a:solidFill>
                <a:latin typeface="+mn-lt"/>
              </a:rPr>
              <a:t>etc</a:t>
            </a:r>
            <a:r>
              <a:rPr kumimoji="1" lang="en-US" sz="1600" b="1" dirty="0">
                <a:solidFill>
                  <a:schemeClr val="accent2"/>
                </a:solidFill>
                <a:latin typeface="+mn-lt"/>
              </a:rPr>
              <a:t>.</a:t>
            </a:r>
            <a:endParaRPr kumimoji="1" lang="ru-RU" sz="1600" b="1" dirty="0">
              <a:solidFill>
                <a:schemeClr val="accent2"/>
              </a:solidFill>
              <a:latin typeface="+mn-lt"/>
            </a:endParaRPr>
          </a:p>
        </p:txBody>
      </p:sp>
    </p:spTree>
    <p:extLst>
      <p:ext uri="{BB962C8B-B14F-4D97-AF65-F5344CB8AC3E}">
        <p14:creationId xmlns:p14="http://schemas.microsoft.com/office/powerpoint/2010/main" val="106159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836712"/>
            <a:ext cx="8229600" cy="720080"/>
          </a:xfrm>
        </p:spPr>
        <p:txBody>
          <a:bodyPr/>
          <a:lstStyle/>
          <a:p>
            <a:r>
              <a:rPr lang="en-US" sz="2000" b="1" kern="1200" dirty="0">
                <a:solidFill>
                  <a:srgbClr val="CC0000"/>
                </a:solidFill>
                <a:latin typeface="Arial" charset="0"/>
                <a:ea typeface="+mn-ea"/>
                <a:cs typeface="+mn-cs"/>
              </a:rPr>
              <a:t>Discreet location models and algorithms for big data cluster analysis</a:t>
            </a:r>
          </a:p>
        </p:txBody>
      </p:sp>
      <p:sp>
        <p:nvSpPr>
          <p:cNvPr id="3" name="Объект 2"/>
          <p:cNvSpPr>
            <a:spLocks noGrp="1"/>
          </p:cNvSpPr>
          <p:nvPr>
            <p:ph idx="1"/>
          </p:nvPr>
        </p:nvSpPr>
        <p:spPr>
          <a:xfrm>
            <a:off x="251520" y="2060848"/>
            <a:ext cx="4104456" cy="3096344"/>
          </a:xfrm>
        </p:spPr>
        <p:txBody>
          <a:bodyPr/>
          <a:lstStyle/>
          <a:p>
            <a:pPr marL="0" indent="0">
              <a:buNone/>
            </a:pPr>
            <a:r>
              <a:rPr lang="en-US" sz="1800" b="1" kern="1200" dirty="0">
                <a:solidFill>
                  <a:schemeClr val="accent2"/>
                </a:solidFill>
                <a:latin typeface="Arial" charset="0"/>
              </a:rPr>
              <a:t>Scalable parallel algorithm has been developed, which is being scaled on HPC systems with more than 1000 parallel processes and solve tasks with more than </a:t>
            </a:r>
            <a:r>
              <a:rPr lang="ru-RU" sz="1800" b="1" kern="1200" dirty="0">
                <a:solidFill>
                  <a:schemeClr val="accent2"/>
                </a:solidFill>
                <a:latin typeface="Arial" charset="0"/>
              </a:rPr>
              <a:t>10</a:t>
            </a:r>
            <a:r>
              <a:rPr lang="ru-RU" sz="1800" b="1" kern="1200" baseline="30000" dirty="0">
                <a:solidFill>
                  <a:schemeClr val="accent2"/>
                </a:solidFill>
                <a:latin typeface="Arial" charset="0"/>
              </a:rPr>
              <a:t>6</a:t>
            </a:r>
            <a:r>
              <a:rPr lang="en-US" sz="1800" b="1" kern="1200" dirty="0">
                <a:solidFill>
                  <a:schemeClr val="accent2"/>
                </a:solidFill>
                <a:latin typeface="Arial" charset="0"/>
              </a:rPr>
              <a:t>  objects and </a:t>
            </a:r>
            <a:r>
              <a:rPr lang="ru-RU" sz="1800" b="1" kern="1200" dirty="0">
                <a:solidFill>
                  <a:schemeClr val="accent2"/>
                </a:solidFill>
                <a:latin typeface="Arial" charset="0"/>
              </a:rPr>
              <a:t>10</a:t>
            </a:r>
            <a:r>
              <a:rPr lang="en-US" sz="1800" b="1" kern="1200" baseline="30000" dirty="0">
                <a:solidFill>
                  <a:schemeClr val="accent2"/>
                </a:solidFill>
                <a:latin typeface="Arial" charset="0"/>
              </a:rPr>
              <a:t>12</a:t>
            </a:r>
            <a:r>
              <a:rPr lang="en-US" sz="1800" b="1" kern="1200" dirty="0">
                <a:solidFill>
                  <a:schemeClr val="accent2"/>
                </a:solidFill>
                <a:latin typeface="Arial" charset="0"/>
              </a:rPr>
              <a:t>  variables. This algorithm has been approved in the big data cluster analysis.</a:t>
            </a:r>
            <a:endParaRPr lang="ru-RU" sz="1800" b="1" kern="1200" dirty="0">
              <a:solidFill>
                <a:schemeClr val="accent2"/>
              </a:solidFill>
              <a:latin typeface="Arial" charset="0"/>
            </a:endParaRPr>
          </a:p>
        </p:txBody>
      </p:sp>
      <p:sp>
        <p:nvSpPr>
          <p:cNvPr id="4" name="object 17"/>
          <p:cNvSpPr/>
          <p:nvPr/>
        </p:nvSpPr>
        <p:spPr>
          <a:xfrm>
            <a:off x="4355976" y="1772816"/>
            <a:ext cx="4680520" cy="3960440"/>
          </a:xfrm>
          <a:prstGeom prst="rect">
            <a:avLst/>
          </a:prstGeom>
          <a:blipFill>
            <a:blip r:embed="rId3" cstate="print"/>
            <a:stretch>
              <a:fillRect l="-9184" t="-6358" r="-9184" b="-6358"/>
            </a:stretch>
          </a:blipFill>
        </p:spPr>
        <p:txBody>
          <a:bodyPr wrap="square" lIns="0" tIns="0" rIns="0" bIns="0" rtlCol="0">
            <a:noAutofit/>
          </a:bodyPr>
          <a:lstStyle/>
          <a:p>
            <a:endParaRPr/>
          </a:p>
        </p:txBody>
      </p:sp>
    </p:spTree>
    <p:extLst>
      <p:ext uri="{BB962C8B-B14F-4D97-AF65-F5344CB8AC3E}">
        <p14:creationId xmlns:p14="http://schemas.microsoft.com/office/powerpoint/2010/main" val="300828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3" y="1235893"/>
            <a:ext cx="8712968" cy="1617043"/>
          </a:xfrm>
        </p:spPr>
        <p:txBody>
          <a:bodyPr/>
          <a:lstStyle/>
          <a:p>
            <a:pPr marL="0" indent="0" algn="just">
              <a:buNone/>
            </a:pPr>
            <a:r>
              <a:rPr lang="en-US" sz="1800" b="1" kern="1200" dirty="0">
                <a:solidFill>
                  <a:schemeClr val="accent2"/>
                </a:solidFill>
                <a:latin typeface="Arial" charset="0"/>
              </a:rPr>
              <a:t>Efficient branch and cut algorithm for figuring out optimal solutions to the problems of placement with customer preferences has been developed and implemented in software. Computer experiment confirmed the effectiveness of the method for solving large-scale problems. The method is applied for  Cancer cells cluster analysis, Supply Chain, and Logistic problems.</a:t>
            </a:r>
            <a:r>
              <a:rPr lang="ru-RU" sz="1800" b="1" kern="1200" dirty="0">
                <a:solidFill>
                  <a:schemeClr val="accent2"/>
                </a:solidFill>
                <a:latin typeface="Arial" charset="0"/>
              </a:rPr>
              <a:t>  </a:t>
            </a:r>
            <a:r>
              <a:rPr lang="ru-RU" sz="1400" b="1" kern="1200" dirty="0">
                <a:solidFill>
                  <a:schemeClr val="accent2">
                    <a:lumMod val="60000"/>
                    <a:lumOff val="40000"/>
                  </a:schemeClr>
                </a:solidFill>
                <a:latin typeface="Arial" charset="0"/>
              </a:rPr>
              <a:t>(</a:t>
            </a:r>
            <a:r>
              <a:rPr lang="en-US" sz="1400" b="1" kern="1200" dirty="0">
                <a:solidFill>
                  <a:schemeClr val="accent2">
                    <a:lumMod val="60000"/>
                    <a:lumOff val="40000"/>
                  </a:schemeClr>
                </a:solidFill>
                <a:latin typeface="Arial" charset="0"/>
              </a:rPr>
              <a:t>PhD I.L. </a:t>
            </a:r>
            <a:r>
              <a:rPr lang="en-US" sz="1400" b="1" kern="1200" dirty="0" err="1">
                <a:solidFill>
                  <a:schemeClr val="accent2">
                    <a:lumMod val="60000"/>
                    <a:lumOff val="40000"/>
                  </a:schemeClr>
                </a:solidFill>
                <a:latin typeface="Arial" charset="0"/>
              </a:rPr>
              <a:t>Vaslyev</a:t>
            </a:r>
            <a:r>
              <a:rPr lang="ru-RU" sz="1400" b="1" kern="1200" dirty="0">
                <a:solidFill>
                  <a:schemeClr val="accent2">
                    <a:lumMod val="60000"/>
                    <a:lumOff val="40000"/>
                  </a:schemeClr>
                </a:solidFill>
                <a:latin typeface="Arial" charset="0"/>
              </a:rPr>
              <a:t>)</a:t>
            </a: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72" y="2780928"/>
            <a:ext cx="6278377" cy="350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p:cNvSpPr/>
          <p:nvPr/>
        </p:nvSpPr>
        <p:spPr>
          <a:xfrm>
            <a:off x="6570648" y="2996952"/>
            <a:ext cx="2321831" cy="3539430"/>
          </a:xfrm>
          <a:prstGeom prst="rect">
            <a:avLst/>
          </a:prstGeom>
        </p:spPr>
        <p:txBody>
          <a:bodyPr wrap="square">
            <a:spAutoFit/>
          </a:bodyPr>
          <a:lstStyle/>
          <a:p>
            <a:r>
              <a:rPr lang="en-US" sz="1400" b="1" dirty="0">
                <a:solidFill>
                  <a:schemeClr val="accent2"/>
                </a:solidFill>
              </a:rPr>
              <a:t>Graphic of time  for solving a series of problems with 75 enterprises and 100 customers for the two approaches:</a:t>
            </a:r>
          </a:p>
          <a:p>
            <a:r>
              <a:rPr lang="en-US" sz="1400" b="1" dirty="0">
                <a:solidFill>
                  <a:schemeClr val="accent2"/>
                </a:solidFill>
              </a:rPr>
              <a:t>T1 is a better one found in the literature; </a:t>
            </a:r>
          </a:p>
          <a:p>
            <a:r>
              <a:rPr lang="en-US" sz="1400" b="1" dirty="0">
                <a:solidFill>
                  <a:schemeClr val="accent2"/>
                </a:solidFill>
              </a:rPr>
              <a:t>T2 is for the developed method of branch and cut.</a:t>
            </a:r>
          </a:p>
          <a:p>
            <a:endParaRPr lang="en-US" sz="1400" b="1" dirty="0">
              <a:solidFill>
                <a:schemeClr val="accent2"/>
              </a:solidFill>
            </a:endParaRPr>
          </a:p>
          <a:p>
            <a:r>
              <a:rPr lang="en-US" sz="1400" dirty="0">
                <a:solidFill>
                  <a:schemeClr val="accent2"/>
                </a:solidFill>
              </a:rPr>
              <a:t>Horizontal axis is a problem name, vertical one in time spent (seconds) for obtained solution.</a:t>
            </a:r>
          </a:p>
        </p:txBody>
      </p:sp>
      <p:sp>
        <p:nvSpPr>
          <p:cNvPr id="6" name="Заголовок 1"/>
          <p:cNvSpPr>
            <a:spLocks noGrp="1"/>
          </p:cNvSpPr>
          <p:nvPr>
            <p:ph type="title"/>
          </p:nvPr>
        </p:nvSpPr>
        <p:spPr>
          <a:xfrm>
            <a:off x="457200" y="836712"/>
            <a:ext cx="8229600" cy="432048"/>
          </a:xfrm>
        </p:spPr>
        <p:txBody>
          <a:bodyPr/>
          <a:lstStyle/>
          <a:p>
            <a:r>
              <a:rPr lang="en-US" sz="2000" b="1" kern="1200" dirty="0">
                <a:solidFill>
                  <a:srgbClr val="CC0000"/>
                </a:solidFill>
                <a:latin typeface="Arial" charset="0"/>
                <a:ea typeface="+mn-ea"/>
                <a:cs typeface="+mn-cs"/>
              </a:rPr>
              <a:t>Branch and cut algorithm</a:t>
            </a:r>
          </a:p>
        </p:txBody>
      </p:sp>
    </p:spTree>
    <p:extLst>
      <p:ext uri="{BB962C8B-B14F-4D97-AF65-F5344CB8AC3E}">
        <p14:creationId xmlns:p14="http://schemas.microsoft.com/office/powerpoint/2010/main" val="399639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0825" y="836712"/>
            <a:ext cx="8642350" cy="647601"/>
          </a:xfrm>
        </p:spPr>
        <p:txBody>
          <a:bodyPr/>
          <a:lstStyle/>
          <a:p>
            <a:pPr eaLnBrk="1" hangingPunct="1">
              <a:defRPr/>
            </a:pPr>
            <a:r>
              <a:rPr lang="en-US" sz="2000" b="1" kern="1200" dirty="0">
                <a:solidFill>
                  <a:srgbClr val="CC0000"/>
                </a:solidFill>
                <a:latin typeface="Arial" charset="0"/>
                <a:ea typeface="+mn-ea"/>
                <a:cs typeface="+mn-cs"/>
              </a:rPr>
              <a:t>The railway dispatching problem on multi-track territories</a:t>
            </a:r>
            <a:br>
              <a:rPr lang="en-US" sz="2000" b="1" kern="1200" dirty="0">
                <a:solidFill>
                  <a:srgbClr val="CC0000"/>
                </a:solidFill>
                <a:latin typeface="Arial" charset="0"/>
                <a:ea typeface="+mn-ea"/>
                <a:cs typeface="+mn-cs"/>
              </a:rPr>
            </a:br>
            <a:endParaRPr lang="ru-RU" sz="2000" b="1" kern="1200" dirty="0">
              <a:solidFill>
                <a:srgbClr val="CC0000"/>
              </a:solidFill>
              <a:latin typeface="Arial" charset="0"/>
              <a:ea typeface="+mn-ea"/>
              <a:cs typeface="+mn-cs"/>
            </a:endParaRPr>
          </a:p>
        </p:txBody>
      </p:sp>
      <p:sp>
        <p:nvSpPr>
          <p:cNvPr id="3" name="Объект 2"/>
          <p:cNvSpPr>
            <a:spLocks noGrp="1"/>
          </p:cNvSpPr>
          <p:nvPr>
            <p:ph idx="1"/>
          </p:nvPr>
        </p:nvSpPr>
        <p:spPr>
          <a:xfrm>
            <a:off x="250825" y="1484313"/>
            <a:ext cx="8642350" cy="1152599"/>
          </a:xfrm>
        </p:spPr>
        <p:txBody>
          <a:bodyPr/>
          <a:lstStyle/>
          <a:p>
            <a:pPr marL="0" indent="0" algn="just" eaLnBrk="1" hangingPunct="1">
              <a:buFontTx/>
              <a:buNone/>
              <a:defRPr/>
            </a:pPr>
            <a:r>
              <a:rPr lang="en-US" sz="1600" b="1" kern="1200" dirty="0">
                <a:solidFill>
                  <a:srgbClr val="FF0000"/>
                </a:solidFill>
              </a:rPr>
              <a:t>Heuristic approaches based on mixed integer linear programming</a:t>
            </a:r>
          </a:p>
          <a:p>
            <a:pPr marL="0" indent="0" algn="just" eaLnBrk="1" hangingPunct="1">
              <a:buFontTx/>
              <a:buNone/>
              <a:defRPr/>
            </a:pPr>
            <a:r>
              <a:rPr lang="en-US" sz="1600" b="1" kern="1200" dirty="0">
                <a:solidFill>
                  <a:schemeClr val="accent2"/>
                </a:solidFill>
              </a:rPr>
              <a:t>Two heuristic approaches to solve the real problem based on a Mixed Integer Linear Programming formulation has been developed. The best results in the competition of the Railway Application Section of the INFORMS Annual meeting 2012.</a:t>
            </a:r>
          </a:p>
          <a:p>
            <a:pPr marL="0" indent="0" eaLnBrk="1" hangingPunct="1">
              <a:buFontTx/>
              <a:buNone/>
              <a:defRPr/>
            </a:pPr>
            <a:endParaRPr lang="ru-RU" sz="1600" dirty="0">
              <a:solidFill>
                <a:schemeClr val="accent6"/>
              </a:solidFill>
            </a:endParaRPr>
          </a:p>
        </p:txBody>
      </p:sp>
      <p:sp>
        <p:nvSpPr>
          <p:cNvPr id="4" name="TextBox 3"/>
          <p:cNvSpPr txBox="1"/>
          <p:nvPr/>
        </p:nvSpPr>
        <p:spPr>
          <a:xfrm>
            <a:off x="287524" y="5507672"/>
            <a:ext cx="8568952" cy="523220"/>
          </a:xfrm>
          <a:prstGeom prst="rect">
            <a:avLst/>
          </a:prstGeom>
          <a:noFill/>
        </p:spPr>
        <p:txBody>
          <a:bodyPr wrap="square">
            <a:spAutoFit/>
          </a:bodyPr>
          <a:lstStyle/>
          <a:p>
            <a:pPr>
              <a:defRPr/>
            </a:pPr>
            <a:r>
              <a:rPr lang="en-US" sz="1400" dirty="0">
                <a:solidFill>
                  <a:schemeClr val="accent6"/>
                </a:solidFill>
              </a:rPr>
              <a:t>Mathematical model of the safe movement of trains is synthesized by analyzing the traffic patterns on multi-track territories of railways.</a:t>
            </a:r>
            <a:endParaRPr lang="ru-RU" sz="1400" dirty="0">
              <a:solidFill>
                <a:schemeClr val="accent6"/>
              </a:solidFill>
            </a:endParaRPr>
          </a:p>
        </p:txBody>
      </p:sp>
      <p:grpSp>
        <p:nvGrpSpPr>
          <p:cNvPr id="6" name="Группа 5"/>
          <p:cNvGrpSpPr/>
          <p:nvPr/>
        </p:nvGrpSpPr>
        <p:grpSpPr>
          <a:xfrm>
            <a:off x="441264" y="2790843"/>
            <a:ext cx="8163183" cy="2582373"/>
            <a:chOff x="432998" y="1786845"/>
            <a:chExt cx="3744014" cy="1150541"/>
          </a:xfrm>
        </p:grpSpPr>
        <p:sp>
          <p:nvSpPr>
            <p:cNvPr id="7" name="object 17"/>
            <p:cNvSpPr/>
            <p:nvPr/>
          </p:nvSpPr>
          <p:spPr>
            <a:xfrm>
              <a:off x="3693261" y="1795513"/>
              <a:ext cx="483751" cy="199193"/>
            </a:xfrm>
            <a:prstGeom prst="rect">
              <a:avLst/>
            </a:prstGeom>
            <a:blipFill>
              <a:blip r:embed="rId3" cstate="print"/>
              <a:stretch>
                <a:fillRect/>
              </a:stretch>
            </a:blipFill>
          </p:spPr>
          <p:txBody>
            <a:bodyPr wrap="square" lIns="0" tIns="0" rIns="0" bIns="0" rtlCol="0">
              <a:noAutofit/>
            </a:bodyPr>
            <a:lstStyle/>
            <a:p>
              <a:endParaRPr/>
            </a:p>
          </p:txBody>
        </p:sp>
        <p:sp>
          <p:nvSpPr>
            <p:cNvPr id="8" name="object 18"/>
            <p:cNvSpPr/>
            <p:nvPr/>
          </p:nvSpPr>
          <p:spPr>
            <a:xfrm>
              <a:off x="2043004" y="2774919"/>
              <a:ext cx="60756" cy="35100"/>
            </a:xfrm>
            <a:custGeom>
              <a:avLst/>
              <a:gdLst/>
              <a:ahLst/>
              <a:cxnLst/>
              <a:rect l="l" t="t" r="r" b="b"/>
              <a:pathLst>
                <a:path w="60756" h="35100">
                  <a:moveTo>
                    <a:pt x="60756" y="0"/>
                  </a:moveTo>
                  <a:lnTo>
                    <a:pt x="0" y="35100"/>
                  </a:lnTo>
                </a:path>
              </a:pathLst>
            </a:custGeom>
            <a:ln w="18573">
              <a:solidFill>
                <a:srgbClr val="7E7E7E"/>
              </a:solidFill>
            </a:ln>
          </p:spPr>
          <p:txBody>
            <a:bodyPr wrap="square" lIns="0" tIns="0" rIns="0" bIns="0" rtlCol="0">
              <a:noAutofit/>
            </a:bodyPr>
            <a:lstStyle/>
            <a:p>
              <a:endParaRPr/>
            </a:p>
          </p:txBody>
        </p:sp>
        <p:sp>
          <p:nvSpPr>
            <p:cNvPr id="9" name="object 19"/>
            <p:cNvSpPr/>
            <p:nvPr/>
          </p:nvSpPr>
          <p:spPr>
            <a:xfrm>
              <a:off x="2117794"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10" name="object 20"/>
            <p:cNvSpPr/>
            <p:nvPr/>
          </p:nvSpPr>
          <p:spPr>
            <a:xfrm>
              <a:off x="2412663" y="2774919"/>
              <a:ext cx="60756" cy="35100"/>
            </a:xfrm>
            <a:custGeom>
              <a:avLst/>
              <a:gdLst/>
              <a:ahLst/>
              <a:cxnLst/>
              <a:rect l="l" t="t" r="r" b="b"/>
              <a:pathLst>
                <a:path w="60756" h="35100">
                  <a:moveTo>
                    <a:pt x="0" y="0"/>
                  </a:moveTo>
                  <a:lnTo>
                    <a:pt x="60756" y="35100"/>
                  </a:lnTo>
                </a:path>
              </a:pathLst>
            </a:custGeom>
            <a:ln w="18573">
              <a:solidFill>
                <a:srgbClr val="7E7E7E"/>
              </a:solidFill>
            </a:ln>
          </p:spPr>
          <p:txBody>
            <a:bodyPr wrap="square" lIns="0" tIns="0" rIns="0" bIns="0" rtlCol="0">
              <a:noAutofit/>
            </a:bodyPr>
            <a:lstStyle/>
            <a:p>
              <a:endParaRPr/>
            </a:p>
          </p:txBody>
        </p:sp>
        <p:sp>
          <p:nvSpPr>
            <p:cNvPr id="11" name="object 21"/>
            <p:cNvSpPr/>
            <p:nvPr/>
          </p:nvSpPr>
          <p:spPr>
            <a:xfrm>
              <a:off x="380264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2" name="object 22"/>
            <p:cNvSpPr/>
            <p:nvPr/>
          </p:nvSpPr>
          <p:spPr>
            <a:xfrm>
              <a:off x="384936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3" name="object 23"/>
            <p:cNvSpPr/>
            <p:nvPr/>
          </p:nvSpPr>
          <p:spPr>
            <a:xfrm>
              <a:off x="389616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4" name="object 24"/>
            <p:cNvSpPr/>
            <p:nvPr/>
          </p:nvSpPr>
          <p:spPr>
            <a:xfrm>
              <a:off x="394297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5" name="object 25"/>
            <p:cNvSpPr/>
            <p:nvPr/>
          </p:nvSpPr>
          <p:spPr>
            <a:xfrm>
              <a:off x="398978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6" name="object 26"/>
            <p:cNvSpPr/>
            <p:nvPr/>
          </p:nvSpPr>
          <p:spPr>
            <a:xfrm>
              <a:off x="403658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7" name="object 27"/>
            <p:cNvSpPr/>
            <p:nvPr/>
          </p:nvSpPr>
          <p:spPr>
            <a:xfrm>
              <a:off x="408339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8" name="object 28"/>
            <p:cNvSpPr/>
            <p:nvPr/>
          </p:nvSpPr>
          <p:spPr>
            <a:xfrm>
              <a:off x="413019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19" name="object 29"/>
            <p:cNvSpPr/>
            <p:nvPr/>
          </p:nvSpPr>
          <p:spPr>
            <a:xfrm>
              <a:off x="432998" y="1998669"/>
              <a:ext cx="3744005" cy="0"/>
            </a:xfrm>
            <a:custGeom>
              <a:avLst/>
              <a:gdLst/>
              <a:ahLst/>
              <a:cxnLst/>
              <a:rect l="l" t="t" r="r" b="b"/>
              <a:pathLst>
                <a:path w="3744005">
                  <a:moveTo>
                    <a:pt x="0" y="0"/>
                  </a:moveTo>
                  <a:lnTo>
                    <a:pt x="3744005" y="0"/>
                  </a:lnTo>
                </a:path>
              </a:pathLst>
            </a:custGeom>
            <a:ln w="12382">
              <a:solidFill>
                <a:srgbClr val="000000"/>
              </a:solidFill>
            </a:ln>
          </p:spPr>
          <p:txBody>
            <a:bodyPr wrap="square" lIns="0" tIns="0" rIns="0" bIns="0" rtlCol="0">
              <a:noAutofit/>
            </a:bodyPr>
            <a:lstStyle/>
            <a:p>
              <a:endParaRPr/>
            </a:p>
          </p:txBody>
        </p:sp>
        <p:sp>
          <p:nvSpPr>
            <p:cNvPr id="20" name="object 30"/>
            <p:cNvSpPr/>
            <p:nvPr/>
          </p:nvSpPr>
          <p:spPr>
            <a:xfrm>
              <a:off x="432998" y="2048859"/>
              <a:ext cx="3744005" cy="0"/>
            </a:xfrm>
            <a:custGeom>
              <a:avLst/>
              <a:gdLst/>
              <a:ahLst/>
              <a:cxnLst/>
              <a:rect l="l" t="t" r="r" b="b"/>
              <a:pathLst>
                <a:path w="3744005">
                  <a:moveTo>
                    <a:pt x="0" y="0"/>
                  </a:moveTo>
                  <a:lnTo>
                    <a:pt x="3744005" y="0"/>
                  </a:lnTo>
                </a:path>
              </a:pathLst>
            </a:custGeom>
            <a:ln w="12382">
              <a:solidFill>
                <a:srgbClr val="000000"/>
              </a:solidFill>
            </a:ln>
          </p:spPr>
          <p:txBody>
            <a:bodyPr wrap="square" lIns="0" tIns="0" rIns="0" bIns="0" rtlCol="0">
              <a:noAutofit/>
            </a:bodyPr>
            <a:lstStyle/>
            <a:p>
              <a:endParaRPr/>
            </a:p>
          </p:txBody>
        </p:sp>
        <p:sp>
          <p:nvSpPr>
            <p:cNvPr id="21" name="object 31"/>
            <p:cNvSpPr/>
            <p:nvPr/>
          </p:nvSpPr>
          <p:spPr>
            <a:xfrm>
              <a:off x="342819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2" name="object 32"/>
            <p:cNvSpPr/>
            <p:nvPr/>
          </p:nvSpPr>
          <p:spPr>
            <a:xfrm>
              <a:off x="347499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3" name="object 33"/>
            <p:cNvSpPr/>
            <p:nvPr/>
          </p:nvSpPr>
          <p:spPr>
            <a:xfrm>
              <a:off x="352180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4" name="object 34"/>
            <p:cNvSpPr/>
            <p:nvPr/>
          </p:nvSpPr>
          <p:spPr>
            <a:xfrm>
              <a:off x="356861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5" name="object 35"/>
            <p:cNvSpPr/>
            <p:nvPr/>
          </p:nvSpPr>
          <p:spPr>
            <a:xfrm>
              <a:off x="361541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6" name="object 36"/>
            <p:cNvSpPr/>
            <p:nvPr/>
          </p:nvSpPr>
          <p:spPr>
            <a:xfrm>
              <a:off x="366222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7" name="object 37"/>
            <p:cNvSpPr/>
            <p:nvPr/>
          </p:nvSpPr>
          <p:spPr>
            <a:xfrm>
              <a:off x="370902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8" name="object 38"/>
            <p:cNvSpPr/>
            <p:nvPr/>
          </p:nvSpPr>
          <p:spPr>
            <a:xfrm>
              <a:off x="375583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29" name="object 39"/>
            <p:cNvSpPr/>
            <p:nvPr/>
          </p:nvSpPr>
          <p:spPr>
            <a:xfrm>
              <a:off x="305382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0" name="object 40"/>
            <p:cNvSpPr/>
            <p:nvPr/>
          </p:nvSpPr>
          <p:spPr>
            <a:xfrm>
              <a:off x="310063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1" name="object 41"/>
            <p:cNvSpPr/>
            <p:nvPr/>
          </p:nvSpPr>
          <p:spPr>
            <a:xfrm>
              <a:off x="314744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2" name="object 42"/>
            <p:cNvSpPr/>
            <p:nvPr/>
          </p:nvSpPr>
          <p:spPr>
            <a:xfrm>
              <a:off x="319416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3" name="object 43"/>
            <p:cNvSpPr/>
            <p:nvPr/>
          </p:nvSpPr>
          <p:spPr>
            <a:xfrm>
              <a:off x="324097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4" name="object 44"/>
            <p:cNvSpPr/>
            <p:nvPr/>
          </p:nvSpPr>
          <p:spPr>
            <a:xfrm>
              <a:off x="328777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5" name="object 45"/>
            <p:cNvSpPr/>
            <p:nvPr/>
          </p:nvSpPr>
          <p:spPr>
            <a:xfrm>
              <a:off x="333458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6" name="object 46"/>
            <p:cNvSpPr/>
            <p:nvPr/>
          </p:nvSpPr>
          <p:spPr>
            <a:xfrm>
              <a:off x="338138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7" name="object 47"/>
            <p:cNvSpPr/>
            <p:nvPr/>
          </p:nvSpPr>
          <p:spPr>
            <a:xfrm>
              <a:off x="267938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8" name="object 48"/>
            <p:cNvSpPr/>
            <p:nvPr/>
          </p:nvSpPr>
          <p:spPr>
            <a:xfrm>
              <a:off x="272618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39" name="object 49"/>
            <p:cNvSpPr/>
            <p:nvPr/>
          </p:nvSpPr>
          <p:spPr>
            <a:xfrm>
              <a:off x="277299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0" name="object 50"/>
            <p:cNvSpPr/>
            <p:nvPr/>
          </p:nvSpPr>
          <p:spPr>
            <a:xfrm>
              <a:off x="281979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1" name="object 51"/>
            <p:cNvSpPr/>
            <p:nvPr/>
          </p:nvSpPr>
          <p:spPr>
            <a:xfrm>
              <a:off x="286660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2" name="object 52"/>
            <p:cNvSpPr/>
            <p:nvPr/>
          </p:nvSpPr>
          <p:spPr>
            <a:xfrm>
              <a:off x="291341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3" name="object 53"/>
            <p:cNvSpPr/>
            <p:nvPr/>
          </p:nvSpPr>
          <p:spPr>
            <a:xfrm>
              <a:off x="296021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4" name="object 54"/>
            <p:cNvSpPr/>
            <p:nvPr/>
          </p:nvSpPr>
          <p:spPr>
            <a:xfrm>
              <a:off x="300702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5" name="object 55"/>
            <p:cNvSpPr/>
            <p:nvPr/>
          </p:nvSpPr>
          <p:spPr>
            <a:xfrm>
              <a:off x="230501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6" name="object 56"/>
            <p:cNvSpPr/>
            <p:nvPr/>
          </p:nvSpPr>
          <p:spPr>
            <a:xfrm>
              <a:off x="235182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7" name="object 57"/>
            <p:cNvSpPr/>
            <p:nvPr/>
          </p:nvSpPr>
          <p:spPr>
            <a:xfrm>
              <a:off x="239862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8" name="object 58"/>
            <p:cNvSpPr/>
            <p:nvPr/>
          </p:nvSpPr>
          <p:spPr>
            <a:xfrm>
              <a:off x="244543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49" name="object 59"/>
            <p:cNvSpPr/>
            <p:nvPr/>
          </p:nvSpPr>
          <p:spPr>
            <a:xfrm>
              <a:off x="249224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0" name="object 60"/>
            <p:cNvSpPr/>
            <p:nvPr/>
          </p:nvSpPr>
          <p:spPr>
            <a:xfrm>
              <a:off x="253896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1" name="object 61"/>
            <p:cNvSpPr/>
            <p:nvPr/>
          </p:nvSpPr>
          <p:spPr>
            <a:xfrm>
              <a:off x="258577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2" name="object 62"/>
            <p:cNvSpPr/>
            <p:nvPr/>
          </p:nvSpPr>
          <p:spPr>
            <a:xfrm>
              <a:off x="263257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3" name="object 63"/>
            <p:cNvSpPr/>
            <p:nvPr/>
          </p:nvSpPr>
          <p:spPr>
            <a:xfrm>
              <a:off x="193057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4" name="object 64"/>
            <p:cNvSpPr/>
            <p:nvPr/>
          </p:nvSpPr>
          <p:spPr>
            <a:xfrm>
              <a:off x="197737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5" name="object 65"/>
            <p:cNvSpPr/>
            <p:nvPr/>
          </p:nvSpPr>
          <p:spPr>
            <a:xfrm>
              <a:off x="202418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6" name="object 66"/>
            <p:cNvSpPr/>
            <p:nvPr/>
          </p:nvSpPr>
          <p:spPr>
            <a:xfrm>
              <a:off x="207098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7" name="object 67"/>
            <p:cNvSpPr/>
            <p:nvPr/>
          </p:nvSpPr>
          <p:spPr>
            <a:xfrm>
              <a:off x="211779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8" name="object 68"/>
            <p:cNvSpPr/>
            <p:nvPr/>
          </p:nvSpPr>
          <p:spPr>
            <a:xfrm>
              <a:off x="216460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59" name="object 69"/>
            <p:cNvSpPr/>
            <p:nvPr/>
          </p:nvSpPr>
          <p:spPr>
            <a:xfrm>
              <a:off x="221140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0" name="object 70"/>
            <p:cNvSpPr/>
            <p:nvPr/>
          </p:nvSpPr>
          <p:spPr>
            <a:xfrm>
              <a:off x="225821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1" name="object 71"/>
            <p:cNvSpPr/>
            <p:nvPr/>
          </p:nvSpPr>
          <p:spPr>
            <a:xfrm>
              <a:off x="155620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2" name="object 72"/>
            <p:cNvSpPr/>
            <p:nvPr/>
          </p:nvSpPr>
          <p:spPr>
            <a:xfrm>
              <a:off x="160301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3" name="object 73"/>
            <p:cNvSpPr/>
            <p:nvPr/>
          </p:nvSpPr>
          <p:spPr>
            <a:xfrm>
              <a:off x="164981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4" name="object 74"/>
            <p:cNvSpPr/>
            <p:nvPr/>
          </p:nvSpPr>
          <p:spPr>
            <a:xfrm>
              <a:off x="169662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5" name="object 75"/>
            <p:cNvSpPr/>
            <p:nvPr/>
          </p:nvSpPr>
          <p:spPr>
            <a:xfrm>
              <a:off x="174343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6" name="object 76"/>
            <p:cNvSpPr/>
            <p:nvPr/>
          </p:nvSpPr>
          <p:spPr>
            <a:xfrm>
              <a:off x="179023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7" name="object 77"/>
            <p:cNvSpPr/>
            <p:nvPr/>
          </p:nvSpPr>
          <p:spPr>
            <a:xfrm>
              <a:off x="183704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8" name="object 78"/>
            <p:cNvSpPr/>
            <p:nvPr/>
          </p:nvSpPr>
          <p:spPr>
            <a:xfrm>
              <a:off x="188376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69" name="object 79"/>
            <p:cNvSpPr/>
            <p:nvPr/>
          </p:nvSpPr>
          <p:spPr>
            <a:xfrm>
              <a:off x="118184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0" name="object 80"/>
            <p:cNvSpPr/>
            <p:nvPr/>
          </p:nvSpPr>
          <p:spPr>
            <a:xfrm>
              <a:off x="1228566"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1" name="object 81"/>
            <p:cNvSpPr/>
            <p:nvPr/>
          </p:nvSpPr>
          <p:spPr>
            <a:xfrm>
              <a:off x="127537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2" name="object 82"/>
            <p:cNvSpPr/>
            <p:nvPr/>
          </p:nvSpPr>
          <p:spPr>
            <a:xfrm>
              <a:off x="132217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3" name="object 83"/>
            <p:cNvSpPr/>
            <p:nvPr/>
          </p:nvSpPr>
          <p:spPr>
            <a:xfrm>
              <a:off x="136898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4" name="object 84"/>
            <p:cNvSpPr/>
            <p:nvPr/>
          </p:nvSpPr>
          <p:spPr>
            <a:xfrm>
              <a:off x="141578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5" name="object 85"/>
            <p:cNvSpPr/>
            <p:nvPr/>
          </p:nvSpPr>
          <p:spPr>
            <a:xfrm>
              <a:off x="146259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6" name="object 86"/>
            <p:cNvSpPr/>
            <p:nvPr/>
          </p:nvSpPr>
          <p:spPr>
            <a:xfrm>
              <a:off x="150940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7" name="object 87"/>
            <p:cNvSpPr/>
            <p:nvPr/>
          </p:nvSpPr>
          <p:spPr>
            <a:xfrm>
              <a:off x="80740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8" name="object 88"/>
            <p:cNvSpPr/>
            <p:nvPr/>
          </p:nvSpPr>
          <p:spPr>
            <a:xfrm>
              <a:off x="85420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79" name="object 89"/>
            <p:cNvSpPr/>
            <p:nvPr/>
          </p:nvSpPr>
          <p:spPr>
            <a:xfrm>
              <a:off x="90099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0" name="object 90"/>
            <p:cNvSpPr/>
            <p:nvPr/>
          </p:nvSpPr>
          <p:spPr>
            <a:xfrm>
              <a:off x="94780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1" name="object 91"/>
            <p:cNvSpPr/>
            <p:nvPr/>
          </p:nvSpPr>
          <p:spPr>
            <a:xfrm>
              <a:off x="99460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2" name="object 92"/>
            <p:cNvSpPr/>
            <p:nvPr/>
          </p:nvSpPr>
          <p:spPr>
            <a:xfrm>
              <a:off x="104142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3" name="object 93"/>
            <p:cNvSpPr/>
            <p:nvPr/>
          </p:nvSpPr>
          <p:spPr>
            <a:xfrm>
              <a:off x="1088231"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4" name="object 94"/>
            <p:cNvSpPr/>
            <p:nvPr/>
          </p:nvSpPr>
          <p:spPr>
            <a:xfrm>
              <a:off x="1135037"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5" name="object 95"/>
            <p:cNvSpPr/>
            <p:nvPr/>
          </p:nvSpPr>
          <p:spPr>
            <a:xfrm>
              <a:off x="43299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6" name="object 96"/>
            <p:cNvSpPr/>
            <p:nvPr/>
          </p:nvSpPr>
          <p:spPr>
            <a:xfrm>
              <a:off x="479804"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7" name="object 97"/>
            <p:cNvSpPr/>
            <p:nvPr/>
          </p:nvSpPr>
          <p:spPr>
            <a:xfrm>
              <a:off x="526602"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8" name="object 98"/>
            <p:cNvSpPr/>
            <p:nvPr/>
          </p:nvSpPr>
          <p:spPr>
            <a:xfrm>
              <a:off x="573399"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89" name="object 99"/>
            <p:cNvSpPr/>
            <p:nvPr/>
          </p:nvSpPr>
          <p:spPr>
            <a:xfrm>
              <a:off x="620205"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90" name="object 100"/>
            <p:cNvSpPr/>
            <p:nvPr/>
          </p:nvSpPr>
          <p:spPr>
            <a:xfrm>
              <a:off x="667003"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91" name="object 101"/>
            <p:cNvSpPr/>
            <p:nvPr/>
          </p:nvSpPr>
          <p:spPr>
            <a:xfrm>
              <a:off x="713800"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92" name="object 102"/>
            <p:cNvSpPr/>
            <p:nvPr/>
          </p:nvSpPr>
          <p:spPr>
            <a:xfrm>
              <a:off x="760598" y="1988680"/>
              <a:ext cx="0" cy="70167"/>
            </a:xfrm>
            <a:custGeom>
              <a:avLst/>
              <a:gdLst/>
              <a:ahLst/>
              <a:cxnLst/>
              <a:rect l="l" t="t" r="r" b="b"/>
              <a:pathLst>
                <a:path h="70167">
                  <a:moveTo>
                    <a:pt x="0" y="0"/>
                  </a:moveTo>
                  <a:lnTo>
                    <a:pt x="0" y="70167"/>
                  </a:lnTo>
                </a:path>
              </a:pathLst>
            </a:custGeom>
            <a:ln w="18573">
              <a:solidFill>
                <a:srgbClr val="7E7E7E"/>
              </a:solidFill>
            </a:ln>
          </p:spPr>
          <p:txBody>
            <a:bodyPr wrap="square" lIns="0" tIns="0" rIns="0" bIns="0" rtlCol="0">
              <a:noAutofit/>
            </a:bodyPr>
            <a:lstStyle/>
            <a:p>
              <a:endParaRPr/>
            </a:p>
          </p:txBody>
        </p:sp>
        <p:sp>
          <p:nvSpPr>
            <p:cNvPr id="93" name="object 103"/>
            <p:cNvSpPr/>
            <p:nvPr/>
          </p:nvSpPr>
          <p:spPr>
            <a:xfrm>
              <a:off x="380264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4" name="object 104"/>
            <p:cNvSpPr/>
            <p:nvPr/>
          </p:nvSpPr>
          <p:spPr>
            <a:xfrm>
              <a:off x="384936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5" name="object 105"/>
            <p:cNvSpPr/>
            <p:nvPr/>
          </p:nvSpPr>
          <p:spPr>
            <a:xfrm>
              <a:off x="389616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6" name="object 106"/>
            <p:cNvSpPr/>
            <p:nvPr/>
          </p:nvSpPr>
          <p:spPr>
            <a:xfrm>
              <a:off x="394297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7" name="object 107"/>
            <p:cNvSpPr/>
            <p:nvPr/>
          </p:nvSpPr>
          <p:spPr>
            <a:xfrm>
              <a:off x="398978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8" name="object 108"/>
            <p:cNvSpPr/>
            <p:nvPr/>
          </p:nvSpPr>
          <p:spPr>
            <a:xfrm>
              <a:off x="403658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99" name="object 109"/>
            <p:cNvSpPr/>
            <p:nvPr/>
          </p:nvSpPr>
          <p:spPr>
            <a:xfrm>
              <a:off x="408339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0" name="object 110"/>
            <p:cNvSpPr/>
            <p:nvPr/>
          </p:nvSpPr>
          <p:spPr>
            <a:xfrm>
              <a:off x="413019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1" name="object 111"/>
            <p:cNvSpPr/>
            <p:nvPr/>
          </p:nvSpPr>
          <p:spPr>
            <a:xfrm>
              <a:off x="432998" y="2396477"/>
              <a:ext cx="3744005" cy="0"/>
            </a:xfrm>
            <a:custGeom>
              <a:avLst/>
              <a:gdLst/>
              <a:ahLst/>
              <a:cxnLst/>
              <a:rect l="l" t="t" r="r" b="b"/>
              <a:pathLst>
                <a:path w="3744005">
                  <a:moveTo>
                    <a:pt x="0" y="0"/>
                  </a:moveTo>
                  <a:lnTo>
                    <a:pt x="3744005" y="0"/>
                  </a:lnTo>
                </a:path>
              </a:pathLst>
            </a:custGeom>
            <a:ln w="12382">
              <a:solidFill>
                <a:srgbClr val="000000"/>
              </a:solidFill>
            </a:ln>
          </p:spPr>
          <p:txBody>
            <a:bodyPr wrap="square" lIns="0" tIns="0" rIns="0" bIns="0" rtlCol="0">
              <a:noAutofit/>
            </a:bodyPr>
            <a:lstStyle/>
            <a:p>
              <a:endParaRPr/>
            </a:p>
          </p:txBody>
        </p:sp>
        <p:sp>
          <p:nvSpPr>
            <p:cNvPr id="102" name="object 112"/>
            <p:cNvSpPr/>
            <p:nvPr/>
          </p:nvSpPr>
          <p:spPr>
            <a:xfrm>
              <a:off x="432998" y="2446651"/>
              <a:ext cx="3744005" cy="0"/>
            </a:xfrm>
            <a:custGeom>
              <a:avLst/>
              <a:gdLst/>
              <a:ahLst/>
              <a:cxnLst/>
              <a:rect l="l" t="t" r="r" b="b"/>
              <a:pathLst>
                <a:path w="3744005">
                  <a:moveTo>
                    <a:pt x="0" y="0"/>
                  </a:moveTo>
                  <a:lnTo>
                    <a:pt x="3744005" y="0"/>
                  </a:lnTo>
                </a:path>
              </a:pathLst>
            </a:custGeom>
            <a:ln w="12382">
              <a:solidFill>
                <a:srgbClr val="000000"/>
              </a:solidFill>
            </a:ln>
          </p:spPr>
          <p:txBody>
            <a:bodyPr wrap="square" lIns="0" tIns="0" rIns="0" bIns="0" rtlCol="0">
              <a:noAutofit/>
            </a:bodyPr>
            <a:lstStyle/>
            <a:p>
              <a:endParaRPr/>
            </a:p>
          </p:txBody>
        </p:sp>
        <p:sp>
          <p:nvSpPr>
            <p:cNvPr id="103" name="object 113"/>
            <p:cNvSpPr/>
            <p:nvPr/>
          </p:nvSpPr>
          <p:spPr>
            <a:xfrm>
              <a:off x="342819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4" name="object 114"/>
            <p:cNvSpPr/>
            <p:nvPr/>
          </p:nvSpPr>
          <p:spPr>
            <a:xfrm>
              <a:off x="347499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5" name="object 115"/>
            <p:cNvSpPr/>
            <p:nvPr/>
          </p:nvSpPr>
          <p:spPr>
            <a:xfrm>
              <a:off x="352180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6" name="object 116"/>
            <p:cNvSpPr/>
            <p:nvPr/>
          </p:nvSpPr>
          <p:spPr>
            <a:xfrm>
              <a:off x="356861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7" name="object 117"/>
            <p:cNvSpPr/>
            <p:nvPr/>
          </p:nvSpPr>
          <p:spPr>
            <a:xfrm>
              <a:off x="361541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8" name="object 118"/>
            <p:cNvSpPr/>
            <p:nvPr/>
          </p:nvSpPr>
          <p:spPr>
            <a:xfrm>
              <a:off x="366222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09" name="object 119"/>
            <p:cNvSpPr/>
            <p:nvPr/>
          </p:nvSpPr>
          <p:spPr>
            <a:xfrm>
              <a:off x="370902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0" name="object 120"/>
            <p:cNvSpPr/>
            <p:nvPr/>
          </p:nvSpPr>
          <p:spPr>
            <a:xfrm>
              <a:off x="375583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1" name="object 121"/>
            <p:cNvSpPr/>
            <p:nvPr/>
          </p:nvSpPr>
          <p:spPr>
            <a:xfrm>
              <a:off x="305382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2" name="object 122"/>
            <p:cNvSpPr/>
            <p:nvPr/>
          </p:nvSpPr>
          <p:spPr>
            <a:xfrm>
              <a:off x="310063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3" name="object 123"/>
            <p:cNvSpPr/>
            <p:nvPr/>
          </p:nvSpPr>
          <p:spPr>
            <a:xfrm>
              <a:off x="314744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4" name="object 124"/>
            <p:cNvSpPr/>
            <p:nvPr/>
          </p:nvSpPr>
          <p:spPr>
            <a:xfrm>
              <a:off x="319416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5" name="object 125"/>
            <p:cNvSpPr/>
            <p:nvPr/>
          </p:nvSpPr>
          <p:spPr>
            <a:xfrm>
              <a:off x="324097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6" name="object 126"/>
            <p:cNvSpPr/>
            <p:nvPr/>
          </p:nvSpPr>
          <p:spPr>
            <a:xfrm>
              <a:off x="328777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7" name="object 127"/>
            <p:cNvSpPr/>
            <p:nvPr/>
          </p:nvSpPr>
          <p:spPr>
            <a:xfrm>
              <a:off x="333458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8" name="object 128"/>
            <p:cNvSpPr/>
            <p:nvPr/>
          </p:nvSpPr>
          <p:spPr>
            <a:xfrm>
              <a:off x="338138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19" name="object 129"/>
            <p:cNvSpPr/>
            <p:nvPr/>
          </p:nvSpPr>
          <p:spPr>
            <a:xfrm>
              <a:off x="267938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0" name="object 130"/>
            <p:cNvSpPr/>
            <p:nvPr/>
          </p:nvSpPr>
          <p:spPr>
            <a:xfrm>
              <a:off x="272618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1" name="object 131"/>
            <p:cNvSpPr/>
            <p:nvPr/>
          </p:nvSpPr>
          <p:spPr>
            <a:xfrm>
              <a:off x="277299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2" name="object 132"/>
            <p:cNvSpPr/>
            <p:nvPr/>
          </p:nvSpPr>
          <p:spPr>
            <a:xfrm>
              <a:off x="281979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3" name="object 133"/>
            <p:cNvSpPr/>
            <p:nvPr/>
          </p:nvSpPr>
          <p:spPr>
            <a:xfrm>
              <a:off x="286660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4" name="object 134"/>
            <p:cNvSpPr/>
            <p:nvPr/>
          </p:nvSpPr>
          <p:spPr>
            <a:xfrm>
              <a:off x="291341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5" name="object 135"/>
            <p:cNvSpPr/>
            <p:nvPr/>
          </p:nvSpPr>
          <p:spPr>
            <a:xfrm>
              <a:off x="296021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6" name="object 136"/>
            <p:cNvSpPr/>
            <p:nvPr/>
          </p:nvSpPr>
          <p:spPr>
            <a:xfrm>
              <a:off x="300702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7" name="object 137"/>
            <p:cNvSpPr/>
            <p:nvPr/>
          </p:nvSpPr>
          <p:spPr>
            <a:xfrm>
              <a:off x="230501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8" name="object 138"/>
            <p:cNvSpPr/>
            <p:nvPr/>
          </p:nvSpPr>
          <p:spPr>
            <a:xfrm>
              <a:off x="235182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29" name="object 139"/>
            <p:cNvSpPr/>
            <p:nvPr/>
          </p:nvSpPr>
          <p:spPr>
            <a:xfrm>
              <a:off x="239862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0" name="object 140"/>
            <p:cNvSpPr/>
            <p:nvPr/>
          </p:nvSpPr>
          <p:spPr>
            <a:xfrm>
              <a:off x="244543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1" name="object 141"/>
            <p:cNvSpPr/>
            <p:nvPr/>
          </p:nvSpPr>
          <p:spPr>
            <a:xfrm>
              <a:off x="249224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2" name="object 142"/>
            <p:cNvSpPr/>
            <p:nvPr/>
          </p:nvSpPr>
          <p:spPr>
            <a:xfrm>
              <a:off x="253896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3" name="object 143"/>
            <p:cNvSpPr/>
            <p:nvPr/>
          </p:nvSpPr>
          <p:spPr>
            <a:xfrm>
              <a:off x="258577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4" name="object 144"/>
            <p:cNvSpPr/>
            <p:nvPr/>
          </p:nvSpPr>
          <p:spPr>
            <a:xfrm>
              <a:off x="263257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5" name="object 145"/>
            <p:cNvSpPr/>
            <p:nvPr/>
          </p:nvSpPr>
          <p:spPr>
            <a:xfrm>
              <a:off x="193057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6" name="object 146"/>
            <p:cNvSpPr/>
            <p:nvPr/>
          </p:nvSpPr>
          <p:spPr>
            <a:xfrm>
              <a:off x="197737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7" name="object 147"/>
            <p:cNvSpPr/>
            <p:nvPr/>
          </p:nvSpPr>
          <p:spPr>
            <a:xfrm>
              <a:off x="202418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8" name="object 148"/>
            <p:cNvSpPr/>
            <p:nvPr/>
          </p:nvSpPr>
          <p:spPr>
            <a:xfrm>
              <a:off x="207098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39" name="object 149"/>
            <p:cNvSpPr/>
            <p:nvPr/>
          </p:nvSpPr>
          <p:spPr>
            <a:xfrm>
              <a:off x="211779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0" name="object 150"/>
            <p:cNvSpPr/>
            <p:nvPr/>
          </p:nvSpPr>
          <p:spPr>
            <a:xfrm>
              <a:off x="216460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1" name="object 151"/>
            <p:cNvSpPr/>
            <p:nvPr/>
          </p:nvSpPr>
          <p:spPr>
            <a:xfrm>
              <a:off x="221140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2" name="object 152"/>
            <p:cNvSpPr/>
            <p:nvPr/>
          </p:nvSpPr>
          <p:spPr>
            <a:xfrm>
              <a:off x="225821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3" name="object 153"/>
            <p:cNvSpPr/>
            <p:nvPr/>
          </p:nvSpPr>
          <p:spPr>
            <a:xfrm>
              <a:off x="155620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4" name="object 154"/>
            <p:cNvSpPr/>
            <p:nvPr/>
          </p:nvSpPr>
          <p:spPr>
            <a:xfrm>
              <a:off x="160301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5" name="object 155"/>
            <p:cNvSpPr/>
            <p:nvPr/>
          </p:nvSpPr>
          <p:spPr>
            <a:xfrm>
              <a:off x="164981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6" name="object 156"/>
            <p:cNvSpPr/>
            <p:nvPr/>
          </p:nvSpPr>
          <p:spPr>
            <a:xfrm>
              <a:off x="169662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7" name="object 157"/>
            <p:cNvSpPr/>
            <p:nvPr/>
          </p:nvSpPr>
          <p:spPr>
            <a:xfrm>
              <a:off x="174343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8" name="object 158"/>
            <p:cNvSpPr/>
            <p:nvPr/>
          </p:nvSpPr>
          <p:spPr>
            <a:xfrm>
              <a:off x="179023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49" name="object 159"/>
            <p:cNvSpPr/>
            <p:nvPr/>
          </p:nvSpPr>
          <p:spPr>
            <a:xfrm>
              <a:off x="183704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0" name="object 160"/>
            <p:cNvSpPr/>
            <p:nvPr/>
          </p:nvSpPr>
          <p:spPr>
            <a:xfrm>
              <a:off x="188376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1" name="object 161"/>
            <p:cNvSpPr/>
            <p:nvPr/>
          </p:nvSpPr>
          <p:spPr>
            <a:xfrm>
              <a:off x="118184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2" name="object 162"/>
            <p:cNvSpPr/>
            <p:nvPr/>
          </p:nvSpPr>
          <p:spPr>
            <a:xfrm>
              <a:off x="1228566"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3" name="object 163"/>
            <p:cNvSpPr/>
            <p:nvPr/>
          </p:nvSpPr>
          <p:spPr>
            <a:xfrm>
              <a:off x="127537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4" name="object 164"/>
            <p:cNvSpPr/>
            <p:nvPr/>
          </p:nvSpPr>
          <p:spPr>
            <a:xfrm>
              <a:off x="132217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5" name="object 165"/>
            <p:cNvSpPr/>
            <p:nvPr/>
          </p:nvSpPr>
          <p:spPr>
            <a:xfrm>
              <a:off x="136898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6" name="object 166"/>
            <p:cNvSpPr/>
            <p:nvPr/>
          </p:nvSpPr>
          <p:spPr>
            <a:xfrm>
              <a:off x="141578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7" name="object 167"/>
            <p:cNvSpPr/>
            <p:nvPr/>
          </p:nvSpPr>
          <p:spPr>
            <a:xfrm>
              <a:off x="146259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8" name="object 168"/>
            <p:cNvSpPr/>
            <p:nvPr/>
          </p:nvSpPr>
          <p:spPr>
            <a:xfrm>
              <a:off x="150940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59" name="object 169"/>
            <p:cNvSpPr/>
            <p:nvPr/>
          </p:nvSpPr>
          <p:spPr>
            <a:xfrm>
              <a:off x="80740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0" name="object 170"/>
            <p:cNvSpPr/>
            <p:nvPr/>
          </p:nvSpPr>
          <p:spPr>
            <a:xfrm>
              <a:off x="85420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1" name="object 171"/>
            <p:cNvSpPr/>
            <p:nvPr/>
          </p:nvSpPr>
          <p:spPr>
            <a:xfrm>
              <a:off x="90099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2" name="object 172"/>
            <p:cNvSpPr/>
            <p:nvPr/>
          </p:nvSpPr>
          <p:spPr>
            <a:xfrm>
              <a:off x="94780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3" name="object 173"/>
            <p:cNvSpPr/>
            <p:nvPr/>
          </p:nvSpPr>
          <p:spPr>
            <a:xfrm>
              <a:off x="99460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4" name="object 174"/>
            <p:cNvSpPr/>
            <p:nvPr/>
          </p:nvSpPr>
          <p:spPr>
            <a:xfrm>
              <a:off x="104142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5" name="object 175"/>
            <p:cNvSpPr/>
            <p:nvPr/>
          </p:nvSpPr>
          <p:spPr>
            <a:xfrm>
              <a:off x="1088231"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6" name="object 176"/>
            <p:cNvSpPr/>
            <p:nvPr/>
          </p:nvSpPr>
          <p:spPr>
            <a:xfrm>
              <a:off x="1135037"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7" name="object 177"/>
            <p:cNvSpPr/>
            <p:nvPr/>
          </p:nvSpPr>
          <p:spPr>
            <a:xfrm>
              <a:off x="43299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8" name="object 178"/>
            <p:cNvSpPr/>
            <p:nvPr/>
          </p:nvSpPr>
          <p:spPr>
            <a:xfrm>
              <a:off x="479804"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69" name="object 179"/>
            <p:cNvSpPr/>
            <p:nvPr/>
          </p:nvSpPr>
          <p:spPr>
            <a:xfrm>
              <a:off x="526602"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0" name="object 180"/>
            <p:cNvSpPr/>
            <p:nvPr/>
          </p:nvSpPr>
          <p:spPr>
            <a:xfrm>
              <a:off x="573399"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1" name="object 181"/>
            <p:cNvSpPr/>
            <p:nvPr/>
          </p:nvSpPr>
          <p:spPr>
            <a:xfrm>
              <a:off x="620205"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2" name="object 182"/>
            <p:cNvSpPr/>
            <p:nvPr/>
          </p:nvSpPr>
          <p:spPr>
            <a:xfrm>
              <a:off x="667003"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3" name="object 183"/>
            <p:cNvSpPr/>
            <p:nvPr/>
          </p:nvSpPr>
          <p:spPr>
            <a:xfrm>
              <a:off x="713800"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4" name="object 184"/>
            <p:cNvSpPr/>
            <p:nvPr/>
          </p:nvSpPr>
          <p:spPr>
            <a:xfrm>
              <a:off x="760598" y="2386488"/>
              <a:ext cx="0" cy="70192"/>
            </a:xfrm>
            <a:custGeom>
              <a:avLst/>
              <a:gdLst/>
              <a:ahLst/>
              <a:cxnLst/>
              <a:rect l="l" t="t" r="r" b="b"/>
              <a:pathLst>
                <a:path h="70192">
                  <a:moveTo>
                    <a:pt x="0" y="0"/>
                  </a:moveTo>
                  <a:lnTo>
                    <a:pt x="0" y="70192"/>
                  </a:lnTo>
                </a:path>
              </a:pathLst>
            </a:custGeom>
            <a:ln w="18573">
              <a:solidFill>
                <a:srgbClr val="7E7E7E"/>
              </a:solidFill>
            </a:ln>
          </p:spPr>
          <p:txBody>
            <a:bodyPr wrap="square" lIns="0" tIns="0" rIns="0" bIns="0" rtlCol="0">
              <a:noAutofit/>
            </a:bodyPr>
            <a:lstStyle/>
            <a:p>
              <a:endParaRPr/>
            </a:p>
          </p:txBody>
        </p:sp>
        <p:sp>
          <p:nvSpPr>
            <p:cNvPr id="175" name="object 185"/>
            <p:cNvSpPr/>
            <p:nvPr/>
          </p:nvSpPr>
          <p:spPr>
            <a:xfrm>
              <a:off x="687748" y="2058847"/>
              <a:ext cx="60798" cy="35166"/>
            </a:xfrm>
            <a:custGeom>
              <a:avLst/>
              <a:gdLst/>
              <a:ahLst/>
              <a:cxnLst/>
              <a:rect l="l" t="t" r="r" b="b"/>
              <a:pathLst>
                <a:path w="60798" h="35166">
                  <a:moveTo>
                    <a:pt x="60798" y="0"/>
                  </a:moveTo>
                  <a:lnTo>
                    <a:pt x="0" y="35166"/>
                  </a:lnTo>
                </a:path>
              </a:pathLst>
            </a:custGeom>
            <a:ln w="18573">
              <a:solidFill>
                <a:srgbClr val="7E7E7E"/>
              </a:solidFill>
            </a:ln>
          </p:spPr>
          <p:txBody>
            <a:bodyPr wrap="square" lIns="0" tIns="0" rIns="0" bIns="0" rtlCol="0">
              <a:noAutofit/>
            </a:bodyPr>
            <a:lstStyle/>
            <a:p>
              <a:endParaRPr/>
            </a:p>
          </p:txBody>
        </p:sp>
        <p:sp>
          <p:nvSpPr>
            <p:cNvPr id="176" name="object 186"/>
            <p:cNvSpPr/>
            <p:nvPr/>
          </p:nvSpPr>
          <p:spPr>
            <a:xfrm>
              <a:off x="711151" y="2099379"/>
              <a:ext cx="60789" cy="35166"/>
            </a:xfrm>
            <a:custGeom>
              <a:avLst/>
              <a:gdLst/>
              <a:ahLst/>
              <a:cxnLst/>
              <a:rect l="l" t="t" r="r" b="b"/>
              <a:pathLst>
                <a:path w="60789" h="35166">
                  <a:moveTo>
                    <a:pt x="60789" y="0"/>
                  </a:moveTo>
                  <a:lnTo>
                    <a:pt x="0" y="35166"/>
                  </a:lnTo>
                </a:path>
              </a:pathLst>
            </a:custGeom>
            <a:ln w="18573">
              <a:solidFill>
                <a:srgbClr val="7E7E7E"/>
              </a:solidFill>
            </a:ln>
          </p:spPr>
          <p:txBody>
            <a:bodyPr wrap="square" lIns="0" tIns="0" rIns="0" bIns="0" rtlCol="0">
              <a:noAutofit/>
            </a:bodyPr>
            <a:lstStyle/>
            <a:p>
              <a:endParaRPr/>
            </a:p>
          </p:txBody>
        </p:sp>
        <p:sp>
          <p:nvSpPr>
            <p:cNvPr id="177" name="object 187"/>
            <p:cNvSpPr/>
            <p:nvPr/>
          </p:nvSpPr>
          <p:spPr>
            <a:xfrm>
              <a:off x="734545" y="2139912"/>
              <a:ext cx="60798" cy="35166"/>
            </a:xfrm>
            <a:custGeom>
              <a:avLst/>
              <a:gdLst/>
              <a:ahLst/>
              <a:cxnLst/>
              <a:rect l="l" t="t" r="r" b="b"/>
              <a:pathLst>
                <a:path w="60798" h="35166">
                  <a:moveTo>
                    <a:pt x="60798" y="0"/>
                  </a:moveTo>
                  <a:lnTo>
                    <a:pt x="0" y="35166"/>
                  </a:lnTo>
                </a:path>
              </a:pathLst>
            </a:custGeom>
            <a:ln w="18573">
              <a:solidFill>
                <a:srgbClr val="7E7E7E"/>
              </a:solidFill>
            </a:ln>
          </p:spPr>
          <p:txBody>
            <a:bodyPr wrap="square" lIns="0" tIns="0" rIns="0" bIns="0" rtlCol="0">
              <a:noAutofit/>
            </a:bodyPr>
            <a:lstStyle/>
            <a:p>
              <a:endParaRPr/>
            </a:p>
          </p:txBody>
        </p:sp>
        <p:sp>
          <p:nvSpPr>
            <p:cNvPr id="178" name="object 188"/>
            <p:cNvSpPr/>
            <p:nvPr/>
          </p:nvSpPr>
          <p:spPr>
            <a:xfrm>
              <a:off x="757948" y="2180444"/>
              <a:ext cx="60798" cy="35166"/>
            </a:xfrm>
            <a:custGeom>
              <a:avLst/>
              <a:gdLst/>
              <a:ahLst/>
              <a:cxnLst/>
              <a:rect l="l" t="t" r="r" b="b"/>
              <a:pathLst>
                <a:path w="60798" h="35166">
                  <a:moveTo>
                    <a:pt x="60798" y="0"/>
                  </a:moveTo>
                  <a:lnTo>
                    <a:pt x="0" y="35166"/>
                  </a:lnTo>
                </a:path>
              </a:pathLst>
            </a:custGeom>
            <a:ln w="18573">
              <a:solidFill>
                <a:srgbClr val="7E7E7E"/>
              </a:solidFill>
            </a:ln>
          </p:spPr>
          <p:txBody>
            <a:bodyPr wrap="square" lIns="0" tIns="0" rIns="0" bIns="0" rtlCol="0">
              <a:noAutofit/>
            </a:bodyPr>
            <a:lstStyle/>
            <a:p>
              <a:endParaRPr/>
            </a:p>
          </p:txBody>
        </p:sp>
        <p:sp>
          <p:nvSpPr>
            <p:cNvPr id="179" name="object 189"/>
            <p:cNvSpPr/>
            <p:nvPr/>
          </p:nvSpPr>
          <p:spPr>
            <a:xfrm>
              <a:off x="781351" y="2220976"/>
              <a:ext cx="60789" cy="35083"/>
            </a:xfrm>
            <a:custGeom>
              <a:avLst/>
              <a:gdLst/>
              <a:ahLst/>
              <a:cxnLst/>
              <a:rect l="l" t="t" r="r" b="b"/>
              <a:pathLst>
                <a:path w="60789" h="35083">
                  <a:moveTo>
                    <a:pt x="60789" y="0"/>
                  </a:moveTo>
                  <a:lnTo>
                    <a:pt x="0" y="35083"/>
                  </a:lnTo>
                </a:path>
              </a:pathLst>
            </a:custGeom>
            <a:ln w="18573">
              <a:solidFill>
                <a:srgbClr val="7E7E7E"/>
              </a:solidFill>
            </a:ln>
          </p:spPr>
          <p:txBody>
            <a:bodyPr wrap="square" lIns="0" tIns="0" rIns="0" bIns="0" rtlCol="0">
              <a:noAutofit/>
            </a:bodyPr>
            <a:lstStyle/>
            <a:p>
              <a:endParaRPr/>
            </a:p>
          </p:txBody>
        </p:sp>
        <p:sp>
          <p:nvSpPr>
            <p:cNvPr id="180" name="object 190"/>
            <p:cNvSpPr/>
            <p:nvPr/>
          </p:nvSpPr>
          <p:spPr>
            <a:xfrm>
              <a:off x="804746" y="2261508"/>
              <a:ext cx="60798" cy="35083"/>
            </a:xfrm>
            <a:custGeom>
              <a:avLst/>
              <a:gdLst/>
              <a:ahLst/>
              <a:cxnLst/>
              <a:rect l="l" t="t" r="r" b="b"/>
              <a:pathLst>
                <a:path w="60798" h="35083">
                  <a:moveTo>
                    <a:pt x="60798" y="0"/>
                  </a:moveTo>
                  <a:lnTo>
                    <a:pt x="0" y="35083"/>
                  </a:lnTo>
                </a:path>
              </a:pathLst>
            </a:custGeom>
            <a:ln w="18573">
              <a:solidFill>
                <a:srgbClr val="7E7E7E"/>
              </a:solidFill>
            </a:ln>
          </p:spPr>
          <p:txBody>
            <a:bodyPr wrap="square" lIns="0" tIns="0" rIns="0" bIns="0" rtlCol="0">
              <a:noAutofit/>
            </a:bodyPr>
            <a:lstStyle/>
            <a:p>
              <a:endParaRPr/>
            </a:p>
          </p:txBody>
        </p:sp>
        <p:sp>
          <p:nvSpPr>
            <p:cNvPr id="181" name="object 191"/>
            <p:cNvSpPr/>
            <p:nvPr/>
          </p:nvSpPr>
          <p:spPr>
            <a:xfrm>
              <a:off x="828149" y="2302040"/>
              <a:ext cx="60789" cy="35083"/>
            </a:xfrm>
            <a:custGeom>
              <a:avLst/>
              <a:gdLst/>
              <a:ahLst/>
              <a:cxnLst/>
              <a:rect l="l" t="t" r="r" b="b"/>
              <a:pathLst>
                <a:path w="60789" h="35083">
                  <a:moveTo>
                    <a:pt x="60789" y="0"/>
                  </a:moveTo>
                  <a:lnTo>
                    <a:pt x="0" y="35083"/>
                  </a:lnTo>
                </a:path>
              </a:pathLst>
            </a:custGeom>
            <a:ln w="18573">
              <a:solidFill>
                <a:srgbClr val="7E7E7E"/>
              </a:solidFill>
            </a:ln>
          </p:spPr>
          <p:txBody>
            <a:bodyPr wrap="square" lIns="0" tIns="0" rIns="0" bIns="0" rtlCol="0">
              <a:noAutofit/>
            </a:bodyPr>
            <a:lstStyle/>
            <a:p>
              <a:endParaRPr/>
            </a:p>
          </p:txBody>
        </p:sp>
        <p:sp>
          <p:nvSpPr>
            <p:cNvPr id="182" name="object 192"/>
            <p:cNvSpPr/>
            <p:nvPr/>
          </p:nvSpPr>
          <p:spPr>
            <a:xfrm>
              <a:off x="851543" y="2342572"/>
              <a:ext cx="60798" cy="35083"/>
            </a:xfrm>
            <a:custGeom>
              <a:avLst/>
              <a:gdLst/>
              <a:ahLst/>
              <a:cxnLst/>
              <a:rect l="l" t="t" r="r" b="b"/>
              <a:pathLst>
                <a:path w="60798" h="35083">
                  <a:moveTo>
                    <a:pt x="60798" y="0"/>
                  </a:moveTo>
                  <a:lnTo>
                    <a:pt x="0" y="35083"/>
                  </a:lnTo>
                </a:path>
              </a:pathLst>
            </a:custGeom>
            <a:ln w="18573">
              <a:solidFill>
                <a:srgbClr val="7E7E7E"/>
              </a:solidFill>
            </a:ln>
          </p:spPr>
          <p:txBody>
            <a:bodyPr wrap="square" lIns="0" tIns="0" rIns="0" bIns="0" rtlCol="0">
              <a:noAutofit/>
            </a:bodyPr>
            <a:lstStyle/>
            <a:p>
              <a:endParaRPr/>
            </a:p>
          </p:txBody>
        </p:sp>
        <p:sp>
          <p:nvSpPr>
            <p:cNvPr id="183" name="object 193"/>
            <p:cNvSpPr/>
            <p:nvPr/>
          </p:nvSpPr>
          <p:spPr>
            <a:xfrm>
              <a:off x="702103" y="1998668"/>
              <a:ext cx="257399" cy="447982"/>
            </a:xfrm>
            <a:custGeom>
              <a:avLst/>
              <a:gdLst/>
              <a:ahLst/>
              <a:cxnLst/>
              <a:rect l="l" t="t" r="r" b="b"/>
              <a:pathLst>
                <a:path w="257399" h="447982">
                  <a:moveTo>
                    <a:pt x="0" y="0"/>
                  </a:moveTo>
                  <a:lnTo>
                    <a:pt x="257399" y="447982"/>
                  </a:lnTo>
                </a:path>
              </a:pathLst>
            </a:custGeom>
            <a:ln w="12382">
              <a:solidFill>
                <a:srgbClr val="000000"/>
              </a:solidFill>
            </a:ln>
          </p:spPr>
          <p:txBody>
            <a:bodyPr wrap="square" lIns="0" tIns="0" rIns="0" bIns="0" rtlCol="0">
              <a:noAutofit/>
            </a:bodyPr>
            <a:lstStyle/>
            <a:p>
              <a:endParaRPr/>
            </a:p>
          </p:txBody>
        </p:sp>
        <p:sp>
          <p:nvSpPr>
            <p:cNvPr id="184" name="object 194"/>
            <p:cNvSpPr/>
            <p:nvPr/>
          </p:nvSpPr>
          <p:spPr>
            <a:xfrm>
              <a:off x="643600" y="1998668"/>
              <a:ext cx="257399" cy="447982"/>
            </a:xfrm>
            <a:custGeom>
              <a:avLst/>
              <a:gdLst/>
              <a:ahLst/>
              <a:cxnLst/>
              <a:rect l="l" t="t" r="r" b="b"/>
              <a:pathLst>
                <a:path w="257399" h="447982">
                  <a:moveTo>
                    <a:pt x="0" y="0"/>
                  </a:moveTo>
                  <a:lnTo>
                    <a:pt x="257399" y="447982"/>
                  </a:lnTo>
                </a:path>
              </a:pathLst>
            </a:custGeom>
            <a:ln w="12382">
              <a:solidFill>
                <a:srgbClr val="000000"/>
              </a:solidFill>
            </a:ln>
          </p:spPr>
          <p:txBody>
            <a:bodyPr wrap="square" lIns="0" tIns="0" rIns="0" bIns="0" rtlCol="0">
              <a:noAutofit/>
            </a:bodyPr>
            <a:lstStyle/>
            <a:p>
              <a:endParaRPr/>
            </a:p>
          </p:txBody>
        </p:sp>
        <p:sp>
          <p:nvSpPr>
            <p:cNvPr id="185" name="object 195"/>
            <p:cNvSpPr/>
            <p:nvPr/>
          </p:nvSpPr>
          <p:spPr>
            <a:xfrm>
              <a:off x="1421980" y="2058517"/>
              <a:ext cx="60839" cy="35166"/>
            </a:xfrm>
            <a:custGeom>
              <a:avLst/>
              <a:gdLst/>
              <a:ahLst/>
              <a:cxnLst/>
              <a:rect l="l" t="t" r="r" b="b"/>
              <a:pathLst>
                <a:path w="60839" h="35166">
                  <a:moveTo>
                    <a:pt x="0" y="0"/>
                  </a:moveTo>
                  <a:lnTo>
                    <a:pt x="60839" y="35166"/>
                  </a:lnTo>
                </a:path>
              </a:pathLst>
            </a:custGeom>
            <a:ln w="18573">
              <a:solidFill>
                <a:srgbClr val="7E7E7E"/>
              </a:solidFill>
            </a:ln>
          </p:spPr>
          <p:txBody>
            <a:bodyPr wrap="square" lIns="0" tIns="0" rIns="0" bIns="0" rtlCol="0">
              <a:noAutofit/>
            </a:bodyPr>
            <a:lstStyle/>
            <a:p>
              <a:endParaRPr/>
            </a:p>
          </p:txBody>
        </p:sp>
        <p:sp>
          <p:nvSpPr>
            <p:cNvPr id="186" name="object 196"/>
            <p:cNvSpPr/>
            <p:nvPr/>
          </p:nvSpPr>
          <p:spPr>
            <a:xfrm>
              <a:off x="1398619" y="2099049"/>
              <a:ext cx="60756" cy="35166"/>
            </a:xfrm>
            <a:custGeom>
              <a:avLst/>
              <a:gdLst/>
              <a:ahLst/>
              <a:cxnLst/>
              <a:rect l="l" t="t" r="r" b="b"/>
              <a:pathLst>
                <a:path w="60756" h="35166">
                  <a:moveTo>
                    <a:pt x="0" y="0"/>
                  </a:moveTo>
                  <a:lnTo>
                    <a:pt x="60756" y="35166"/>
                  </a:lnTo>
                </a:path>
              </a:pathLst>
            </a:custGeom>
            <a:ln w="18573">
              <a:solidFill>
                <a:srgbClr val="7E7E7E"/>
              </a:solidFill>
            </a:ln>
          </p:spPr>
          <p:txBody>
            <a:bodyPr wrap="square" lIns="0" tIns="0" rIns="0" bIns="0" rtlCol="0">
              <a:noAutofit/>
            </a:bodyPr>
            <a:lstStyle/>
            <a:p>
              <a:endParaRPr/>
            </a:p>
          </p:txBody>
        </p:sp>
        <p:sp>
          <p:nvSpPr>
            <p:cNvPr id="187" name="object 197"/>
            <p:cNvSpPr/>
            <p:nvPr/>
          </p:nvSpPr>
          <p:spPr>
            <a:xfrm>
              <a:off x="1375174" y="2139581"/>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188" name="object 198"/>
            <p:cNvSpPr/>
            <p:nvPr/>
          </p:nvSpPr>
          <p:spPr>
            <a:xfrm>
              <a:off x="1351813" y="2180113"/>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189" name="object 199"/>
            <p:cNvSpPr/>
            <p:nvPr/>
          </p:nvSpPr>
          <p:spPr>
            <a:xfrm>
              <a:off x="1328451" y="2220645"/>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190" name="object 200"/>
            <p:cNvSpPr/>
            <p:nvPr/>
          </p:nvSpPr>
          <p:spPr>
            <a:xfrm>
              <a:off x="1305007" y="2261178"/>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191" name="object 201"/>
            <p:cNvSpPr/>
            <p:nvPr/>
          </p:nvSpPr>
          <p:spPr>
            <a:xfrm>
              <a:off x="1281645" y="2301710"/>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192" name="object 202"/>
            <p:cNvSpPr/>
            <p:nvPr/>
          </p:nvSpPr>
          <p:spPr>
            <a:xfrm>
              <a:off x="1258201" y="2342242"/>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193" name="object 203"/>
            <p:cNvSpPr/>
            <p:nvPr/>
          </p:nvSpPr>
          <p:spPr>
            <a:xfrm>
              <a:off x="1211065" y="1998338"/>
              <a:ext cx="257390" cy="447982"/>
            </a:xfrm>
            <a:custGeom>
              <a:avLst/>
              <a:gdLst/>
              <a:ahLst/>
              <a:cxnLst/>
              <a:rect l="l" t="t" r="r" b="b"/>
              <a:pathLst>
                <a:path w="257390" h="447982">
                  <a:moveTo>
                    <a:pt x="257390" y="0"/>
                  </a:moveTo>
                  <a:lnTo>
                    <a:pt x="0" y="447982"/>
                  </a:lnTo>
                </a:path>
              </a:pathLst>
            </a:custGeom>
            <a:ln w="12382">
              <a:solidFill>
                <a:srgbClr val="000000"/>
              </a:solidFill>
            </a:ln>
          </p:spPr>
          <p:txBody>
            <a:bodyPr wrap="square" lIns="0" tIns="0" rIns="0" bIns="0" rtlCol="0">
              <a:noAutofit/>
            </a:bodyPr>
            <a:lstStyle/>
            <a:p>
              <a:endParaRPr/>
            </a:p>
          </p:txBody>
        </p:sp>
        <p:sp>
          <p:nvSpPr>
            <p:cNvPr id="194" name="object 204"/>
            <p:cNvSpPr/>
            <p:nvPr/>
          </p:nvSpPr>
          <p:spPr>
            <a:xfrm>
              <a:off x="1269593" y="1998338"/>
              <a:ext cx="257390" cy="447982"/>
            </a:xfrm>
            <a:custGeom>
              <a:avLst/>
              <a:gdLst/>
              <a:ahLst/>
              <a:cxnLst/>
              <a:rect l="l" t="t" r="r" b="b"/>
              <a:pathLst>
                <a:path w="257390" h="447982">
                  <a:moveTo>
                    <a:pt x="257390" y="0"/>
                  </a:moveTo>
                  <a:lnTo>
                    <a:pt x="0" y="447982"/>
                  </a:lnTo>
                </a:path>
              </a:pathLst>
            </a:custGeom>
            <a:ln w="12382">
              <a:solidFill>
                <a:srgbClr val="000000"/>
              </a:solidFill>
            </a:ln>
          </p:spPr>
          <p:txBody>
            <a:bodyPr wrap="square" lIns="0" tIns="0" rIns="0" bIns="0" rtlCol="0">
              <a:noAutofit/>
            </a:bodyPr>
            <a:lstStyle/>
            <a:p>
              <a:endParaRPr/>
            </a:p>
          </p:txBody>
        </p:sp>
        <p:sp>
          <p:nvSpPr>
            <p:cNvPr id="195" name="object 205"/>
            <p:cNvSpPr/>
            <p:nvPr/>
          </p:nvSpPr>
          <p:spPr>
            <a:xfrm>
              <a:off x="3051187" y="2058847"/>
              <a:ext cx="60756" cy="35166"/>
            </a:xfrm>
            <a:custGeom>
              <a:avLst/>
              <a:gdLst/>
              <a:ahLst/>
              <a:cxnLst/>
              <a:rect l="l" t="t" r="r" b="b"/>
              <a:pathLst>
                <a:path w="60756" h="35166">
                  <a:moveTo>
                    <a:pt x="60756" y="0"/>
                  </a:moveTo>
                  <a:lnTo>
                    <a:pt x="0" y="35166"/>
                  </a:lnTo>
                </a:path>
              </a:pathLst>
            </a:custGeom>
            <a:ln w="18573">
              <a:solidFill>
                <a:srgbClr val="7E7E7E"/>
              </a:solidFill>
            </a:ln>
          </p:spPr>
          <p:txBody>
            <a:bodyPr wrap="square" lIns="0" tIns="0" rIns="0" bIns="0" rtlCol="0">
              <a:noAutofit/>
            </a:bodyPr>
            <a:lstStyle/>
            <a:p>
              <a:endParaRPr/>
            </a:p>
          </p:txBody>
        </p:sp>
        <p:sp>
          <p:nvSpPr>
            <p:cNvPr id="196" name="object 206"/>
            <p:cNvSpPr/>
            <p:nvPr/>
          </p:nvSpPr>
          <p:spPr>
            <a:xfrm>
              <a:off x="3074549" y="2099379"/>
              <a:ext cx="60756" cy="35166"/>
            </a:xfrm>
            <a:custGeom>
              <a:avLst/>
              <a:gdLst/>
              <a:ahLst/>
              <a:cxnLst/>
              <a:rect l="l" t="t" r="r" b="b"/>
              <a:pathLst>
                <a:path w="60756" h="35166">
                  <a:moveTo>
                    <a:pt x="60756" y="0"/>
                  </a:moveTo>
                  <a:lnTo>
                    <a:pt x="0" y="35166"/>
                  </a:lnTo>
                </a:path>
              </a:pathLst>
            </a:custGeom>
            <a:ln w="18573">
              <a:solidFill>
                <a:srgbClr val="7E7E7E"/>
              </a:solidFill>
            </a:ln>
          </p:spPr>
          <p:txBody>
            <a:bodyPr wrap="square" lIns="0" tIns="0" rIns="0" bIns="0" rtlCol="0">
              <a:noAutofit/>
            </a:bodyPr>
            <a:lstStyle/>
            <a:p>
              <a:endParaRPr/>
            </a:p>
          </p:txBody>
        </p:sp>
        <p:sp>
          <p:nvSpPr>
            <p:cNvPr id="197" name="object 207"/>
            <p:cNvSpPr/>
            <p:nvPr/>
          </p:nvSpPr>
          <p:spPr>
            <a:xfrm>
              <a:off x="3097910" y="2139912"/>
              <a:ext cx="60839" cy="35166"/>
            </a:xfrm>
            <a:custGeom>
              <a:avLst/>
              <a:gdLst/>
              <a:ahLst/>
              <a:cxnLst/>
              <a:rect l="l" t="t" r="r" b="b"/>
              <a:pathLst>
                <a:path w="60839" h="35166">
                  <a:moveTo>
                    <a:pt x="60839" y="0"/>
                  </a:moveTo>
                  <a:lnTo>
                    <a:pt x="0" y="35166"/>
                  </a:lnTo>
                </a:path>
              </a:pathLst>
            </a:custGeom>
            <a:ln w="18573">
              <a:solidFill>
                <a:srgbClr val="7E7E7E"/>
              </a:solidFill>
            </a:ln>
          </p:spPr>
          <p:txBody>
            <a:bodyPr wrap="square" lIns="0" tIns="0" rIns="0" bIns="0" rtlCol="0">
              <a:noAutofit/>
            </a:bodyPr>
            <a:lstStyle/>
            <a:p>
              <a:endParaRPr/>
            </a:p>
          </p:txBody>
        </p:sp>
        <p:sp>
          <p:nvSpPr>
            <p:cNvPr id="198" name="object 208"/>
            <p:cNvSpPr/>
            <p:nvPr/>
          </p:nvSpPr>
          <p:spPr>
            <a:xfrm>
              <a:off x="3121355" y="2180444"/>
              <a:ext cx="60756" cy="35166"/>
            </a:xfrm>
            <a:custGeom>
              <a:avLst/>
              <a:gdLst/>
              <a:ahLst/>
              <a:cxnLst/>
              <a:rect l="l" t="t" r="r" b="b"/>
              <a:pathLst>
                <a:path w="60756" h="35166">
                  <a:moveTo>
                    <a:pt x="60756" y="0"/>
                  </a:moveTo>
                  <a:lnTo>
                    <a:pt x="0" y="35166"/>
                  </a:lnTo>
                </a:path>
              </a:pathLst>
            </a:custGeom>
            <a:ln w="18573">
              <a:solidFill>
                <a:srgbClr val="7E7E7E"/>
              </a:solidFill>
            </a:ln>
          </p:spPr>
          <p:txBody>
            <a:bodyPr wrap="square" lIns="0" tIns="0" rIns="0" bIns="0" rtlCol="0">
              <a:noAutofit/>
            </a:bodyPr>
            <a:lstStyle/>
            <a:p>
              <a:endParaRPr/>
            </a:p>
          </p:txBody>
        </p:sp>
        <p:sp>
          <p:nvSpPr>
            <p:cNvPr id="199" name="object 209"/>
            <p:cNvSpPr/>
            <p:nvPr/>
          </p:nvSpPr>
          <p:spPr>
            <a:xfrm>
              <a:off x="3144716" y="2220976"/>
              <a:ext cx="60839" cy="35083"/>
            </a:xfrm>
            <a:custGeom>
              <a:avLst/>
              <a:gdLst/>
              <a:ahLst/>
              <a:cxnLst/>
              <a:rect l="l" t="t" r="r" b="b"/>
              <a:pathLst>
                <a:path w="60839" h="35083">
                  <a:moveTo>
                    <a:pt x="60839" y="0"/>
                  </a:moveTo>
                  <a:lnTo>
                    <a:pt x="0" y="35083"/>
                  </a:lnTo>
                </a:path>
              </a:pathLst>
            </a:custGeom>
            <a:ln w="18573">
              <a:solidFill>
                <a:srgbClr val="7E7E7E"/>
              </a:solidFill>
            </a:ln>
          </p:spPr>
          <p:txBody>
            <a:bodyPr wrap="square" lIns="0" tIns="0" rIns="0" bIns="0" rtlCol="0">
              <a:noAutofit/>
            </a:bodyPr>
            <a:lstStyle/>
            <a:p>
              <a:endParaRPr/>
            </a:p>
          </p:txBody>
        </p:sp>
        <p:sp>
          <p:nvSpPr>
            <p:cNvPr id="200" name="object 210"/>
            <p:cNvSpPr/>
            <p:nvPr/>
          </p:nvSpPr>
          <p:spPr>
            <a:xfrm>
              <a:off x="3168160" y="2261508"/>
              <a:ext cx="60756" cy="35083"/>
            </a:xfrm>
            <a:custGeom>
              <a:avLst/>
              <a:gdLst/>
              <a:ahLst/>
              <a:cxnLst/>
              <a:rect l="l" t="t" r="r" b="b"/>
              <a:pathLst>
                <a:path w="60756" h="35083">
                  <a:moveTo>
                    <a:pt x="60756" y="0"/>
                  </a:moveTo>
                  <a:lnTo>
                    <a:pt x="0" y="35083"/>
                  </a:lnTo>
                </a:path>
              </a:pathLst>
            </a:custGeom>
            <a:ln w="18573">
              <a:solidFill>
                <a:srgbClr val="7E7E7E"/>
              </a:solidFill>
            </a:ln>
          </p:spPr>
          <p:txBody>
            <a:bodyPr wrap="square" lIns="0" tIns="0" rIns="0" bIns="0" rtlCol="0">
              <a:noAutofit/>
            </a:bodyPr>
            <a:lstStyle/>
            <a:p>
              <a:endParaRPr/>
            </a:p>
          </p:txBody>
        </p:sp>
        <p:sp>
          <p:nvSpPr>
            <p:cNvPr id="201" name="object 211"/>
            <p:cNvSpPr/>
            <p:nvPr/>
          </p:nvSpPr>
          <p:spPr>
            <a:xfrm>
              <a:off x="3191522" y="2302040"/>
              <a:ext cx="60839" cy="35083"/>
            </a:xfrm>
            <a:custGeom>
              <a:avLst/>
              <a:gdLst/>
              <a:ahLst/>
              <a:cxnLst/>
              <a:rect l="l" t="t" r="r" b="b"/>
              <a:pathLst>
                <a:path w="60839" h="35083">
                  <a:moveTo>
                    <a:pt x="60839" y="0"/>
                  </a:moveTo>
                  <a:lnTo>
                    <a:pt x="0" y="35083"/>
                  </a:lnTo>
                </a:path>
              </a:pathLst>
            </a:custGeom>
            <a:ln w="18573">
              <a:solidFill>
                <a:srgbClr val="7E7E7E"/>
              </a:solidFill>
            </a:ln>
          </p:spPr>
          <p:txBody>
            <a:bodyPr wrap="square" lIns="0" tIns="0" rIns="0" bIns="0" rtlCol="0">
              <a:noAutofit/>
            </a:bodyPr>
            <a:lstStyle/>
            <a:p>
              <a:endParaRPr/>
            </a:p>
          </p:txBody>
        </p:sp>
        <p:sp>
          <p:nvSpPr>
            <p:cNvPr id="202" name="object 212"/>
            <p:cNvSpPr/>
            <p:nvPr/>
          </p:nvSpPr>
          <p:spPr>
            <a:xfrm>
              <a:off x="3214966" y="2342572"/>
              <a:ext cx="60756" cy="35083"/>
            </a:xfrm>
            <a:custGeom>
              <a:avLst/>
              <a:gdLst/>
              <a:ahLst/>
              <a:cxnLst/>
              <a:rect l="l" t="t" r="r" b="b"/>
              <a:pathLst>
                <a:path w="60756" h="35083">
                  <a:moveTo>
                    <a:pt x="60756" y="0"/>
                  </a:moveTo>
                  <a:lnTo>
                    <a:pt x="0" y="35083"/>
                  </a:lnTo>
                </a:path>
              </a:pathLst>
            </a:custGeom>
            <a:ln w="18573">
              <a:solidFill>
                <a:srgbClr val="7E7E7E"/>
              </a:solidFill>
            </a:ln>
          </p:spPr>
          <p:txBody>
            <a:bodyPr wrap="square" lIns="0" tIns="0" rIns="0" bIns="0" rtlCol="0">
              <a:noAutofit/>
            </a:bodyPr>
            <a:lstStyle/>
            <a:p>
              <a:endParaRPr/>
            </a:p>
          </p:txBody>
        </p:sp>
        <p:sp>
          <p:nvSpPr>
            <p:cNvPr id="203" name="object 213"/>
            <p:cNvSpPr/>
            <p:nvPr/>
          </p:nvSpPr>
          <p:spPr>
            <a:xfrm>
              <a:off x="3065468" y="1998668"/>
              <a:ext cx="257473" cy="447982"/>
            </a:xfrm>
            <a:custGeom>
              <a:avLst/>
              <a:gdLst/>
              <a:ahLst/>
              <a:cxnLst/>
              <a:rect l="l" t="t" r="r" b="b"/>
              <a:pathLst>
                <a:path w="257473" h="447982">
                  <a:moveTo>
                    <a:pt x="0" y="0"/>
                  </a:moveTo>
                  <a:lnTo>
                    <a:pt x="257473" y="447982"/>
                  </a:lnTo>
                </a:path>
              </a:pathLst>
            </a:custGeom>
            <a:ln w="12382">
              <a:solidFill>
                <a:srgbClr val="000000"/>
              </a:solidFill>
            </a:ln>
          </p:spPr>
          <p:txBody>
            <a:bodyPr wrap="square" lIns="0" tIns="0" rIns="0" bIns="0" rtlCol="0">
              <a:noAutofit/>
            </a:bodyPr>
            <a:lstStyle/>
            <a:p>
              <a:endParaRPr/>
            </a:p>
          </p:txBody>
        </p:sp>
        <p:sp>
          <p:nvSpPr>
            <p:cNvPr id="204" name="object 214"/>
            <p:cNvSpPr/>
            <p:nvPr/>
          </p:nvSpPr>
          <p:spPr>
            <a:xfrm>
              <a:off x="3007023" y="1998668"/>
              <a:ext cx="257390" cy="447982"/>
            </a:xfrm>
            <a:custGeom>
              <a:avLst/>
              <a:gdLst/>
              <a:ahLst/>
              <a:cxnLst/>
              <a:rect l="l" t="t" r="r" b="b"/>
              <a:pathLst>
                <a:path w="257390" h="447982">
                  <a:moveTo>
                    <a:pt x="0" y="0"/>
                  </a:moveTo>
                  <a:lnTo>
                    <a:pt x="257390" y="447982"/>
                  </a:lnTo>
                </a:path>
              </a:pathLst>
            </a:custGeom>
            <a:ln w="12382">
              <a:solidFill>
                <a:srgbClr val="000000"/>
              </a:solidFill>
            </a:ln>
          </p:spPr>
          <p:txBody>
            <a:bodyPr wrap="square" lIns="0" tIns="0" rIns="0" bIns="0" rtlCol="0">
              <a:noAutofit/>
            </a:bodyPr>
            <a:lstStyle/>
            <a:p>
              <a:endParaRPr/>
            </a:p>
          </p:txBody>
        </p:sp>
        <p:sp>
          <p:nvSpPr>
            <p:cNvPr id="205" name="object 215"/>
            <p:cNvSpPr/>
            <p:nvPr/>
          </p:nvSpPr>
          <p:spPr>
            <a:xfrm>
              <a:off x="3785387" y="2058517"/>
              <a:ext cx="60839" cy="35166"/>
            </a:xfrm>
            <a:custGeom>
              <a:avLst/>
              <a:gdLst/>
              <a:ahLst/>
              <a:cxnLst/>
              <a:rect l="l" t="t" r="r" b="b"/>
              <a:pathLst>
                <a:path w="60839" h="35166">
                  <a:moveTo>
                    <a:pt x="0" y="0"/>
                  </a:moveTo>
                  <a:lnTo>
                    <a:pt x="60839" y="35166"/>
                  </a:lnTo>
                </a:path>
              </a:pathLst>
            </a:custGeom>
            <a:ln w="18573">
              <a:solidFill>
                <a:srgbClr val="7E7E7E"/>
              </a:solidFill>
            </a:ln>
          </p:spPr>
          <p:txBody>
            <a:bodyPr wrap="square" lIns="0" tIns="0" rIns="0" bIns="0" rtlCol="0">
              <a:noAutofit/>
            </a:bodyPr>
            <a:lstStyle/>
            <a:p>
              <a:endParaRPr/>
            </a:p>
          </p:txBody>
        </p:sp>
        <p:sp>
          <p:nvSpPr>
            <p:cNvPr id="206" name="object 216"/>
            <p:cNvSpPr/>
            <p:nvPr/>
          </p:nvSpPr>
          <p:spPr>
            <a:xfrm>
              <a:off x="3762025" y="2099049"/>
              <a:ext cx="60756" cy="35166"/>
            </a:xfrm>
            <a:custGeom>
              <a:avLst/>
              <a:gdLst/>
              <a:ahLst/>
              <a:cxnLst/>
              <a:rect l="l" t="t" r="r" b="b"/>
              <a:pathLst>
                <a:path w="60756" h="35166">
                  <a:moveTo>
                    <a:pt x="0" y="0"/>
                  </a:moveTo>
                  <a:lnTo>
                    <a:pt x="60756" y="35166"/>
                  </a:lnTo>
                </a:path>
              </a:pathLst>
            </a:custGeom>
            <a:ln w="18573">
              <a:solidFill>
                <a:srgbClr val="7E7E7E"/>
              </a:solidFill>
            </a:ln>
          </p:spPr>
          <p:txBody>
            <a:bodyPr wrap="square" lIns="0" tIns="0" rIns="0" bIns="0" rtlCol="0">
              <a:noAutofit/>
            </a:bodyPr>
            <a:lstStyle/>
            <a:p>
              <a:endParaRPr/>
            </a:p>
          </p:txBody>
        </p:sp>
        <p:sp>
          <p:nvSpPr>
            <p:cNvPr id="207" name="object 217"/>
            <p:cNvSpPr/>
            <p:nvPr/>
          </p:nvSpPr>
          <p:spPr>
            <a:xfrm>
              <a:off x="3738581" y="2139581"/>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208" name="object 218"/>
            <p:cNvSpPr/>
            <p:nvPr/>
          </p:nvSpPr>
          <p:spPr>
            <a:xfrm>
              <a:off x="3715219" y="2180113"/>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209" name="object 219"/>
            <p:cNvSpPr/>
            <p:nvPr/>
          </p:nvSpPr>
          <p:spPr>
            <a:xfrm>
              <a:off x="3691775" y="2220645"/>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210" name="object 220"/>
            <p:cNvSpPr/>
            <p:nvPr/>
          </p:nvSpPr>
          <p:spPr>
            <a:xfrm>
              <a:off x="3668414" y="2261178"/>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211" name="object 221"/>
            <p:cNvSpPr/>
            <p:nvPr/>
          </p:nvSpPr>
          <p:spPr>
            <a:xfrm>
              <a:off x="3645052" y="2301710"/>
              <a:ext cx="60756" cy="35083"/>
            </a:xfrm>
            <a:custGeom>
              <a:avLst/>
              <a:gdLst/>
              <a:ahLst/>
              <a:cxnLst/>
              <a:rect l="l" t="t" r="r" b="b"/>
              <a:pathLst>
                <a:path w="60756" h="35083">
                  <a:moveTo>
                    <a:pt x="0" y="0"/>
                  </a:moveTo>
                  <a:lnTo>
                    <a:pt x="60756" y="35083"/>
                  </a:lnTo>
                </a:path>
              </a:pathLst>
            </a:custGeom>
            <a:ln w="18573">
              <a:solidFill>
                <a:srgbClr val="7E7E7E"/>
              </a:solidFill>
            </a:ln>
          </p:spPr>
          <p:txBody>
            <a:bodyPr wrap="square" lIns="0" tIns="0" rIns="0" bIns="0" rtlCol="0">
              <a:noAutofit/>
            </a:bodyPr>
            <a:lstStyle/>
            <a:p>
              <a:endParaRPr/>
            </a:p>
          </p:txBody>
        </p:sp>
        <p:sp>
          <p:nvSpPr>
            <p:cNvPr id="212" name="object 222"/>
            <p:cNvSpPr/>
            <p:nvPr/>
          </p:nvSpPr>
          <p:spPr>
            <a:xfrm>
              <a:off x="3621608" y="2342242"/>
              <a:ext cx="60839" cy="35083"/>
            </a:xfrm>
            <a:custGeom>
              <a:avLst/>
              <a:gdLst/>
              <a:ahLst/>
              <a:cxnLst/>
              <a:rect l="l" t="t" r="r" b="b"/>
              <a:pathLst>
                <a:path w="60839" h="35083">
                  <a:moveTo>
                    <a:pt x="0" y="0"/>
                  </a:moveTo>
                  <a:lnTo>
                    <a:pt x="60839" y="35083"/>
                  </a:lnTo>
                </a:path>
              </a:pathLst>
            </a:custGeom>
            <a:ln w="18573">
              <a:solidFill>
                <a:srgbClr val="7E7E7E"/>
              </a:solidFill>
            </a:ln>
          </p:spPr>
          <p:txBody>
            <a:bodyPr wrap="square" lIns="0" tIns="0" rIns="0" bIns="0" rtlCol="0">
              <a:noAutofit/>
            </a:bodyPr>
            <a:lstStyle/>
            <a:p>
              <a:endParaRPr/>
            </a:p>
          </p:txBody>
        </p:sp>
        <p:sp>
          <p:nvSpPr>
            <p:cNvPr id="213" name="object 223"/>
            <p:cNvSpPr/>
            <p:nvPr/>
          </p:nvSpPr>
          <p:spPr>
            <a:xfrm>
              <a:off x="3574472" y="1998338"/>
              <a:ext cx="257390" cy="447982"/>
            </a:xfrm>
            <a:custGeom>
              <a:avLst/>
              <a:gdLst/>
              <a:ahLst/>
              <a:cxnLst/>
              <a:rect l="l" t="t" r="r" b="b"/>
              <a:pathLst>
                <a:path w="257390" h="447982">
                  <a:moveTo>
                    <a:pt x="257390" y="0"/>
                  </a:moveTo>
                  <a:lnTo>
                    <a:pt x="0" y="447982"/>
                  </a:lnTo>
                </a:path>
              </a:pathLst>
            </a:custGeom>
            <a:ln w="12382">
              <a:solidFill>
                <a:srgbClr val="000000"/>
              </a:solidFill>
            </a:ln>
          </p:spPr>
          <p:txBody>
            <a:bodyPr wrap="square" lIns="0" tIns="0" rIns="0" bIns="0" rtlCol="0">
              <a:noAutofit/>
            </a:bodyPr>
            <a:lstStyle/>
            <a:p>
              <a:endParaRPr/>
            </a:p>
          </p:txBody>
        </p:sp>
        <p:sp>
          <p:nvSpPr>
            <p:cNvPr id="214" name="object 224"/>
            <p:cNvSpPr/>
            <p:nvPr/>
          </p:nvSpPr>
          <p:spPr>
            <a:xfrm>
              <a:off x="3632917" y="1998338"/>
              <a:ext cx="257473" cy="447982"/>
            </a:xfrm>
            <a:custGeom>
              <a:avLst/>
              <a:gdLst/>
              <a:ahLst/>
              <a:cxnLst/>
              <a:rect l="l" t="t" r="r" b="b"/>
              <a:pathLst>
                <a:path w="257473" h="447982">
                  <a:moveTo>
                    <a:pt x="257473" y="0"/>
                  </a:moveTo>
                  <a:lnTo>
                    <a:pt x="0" y="447982"/>
                  </a:lnTo>
                </a:path>
              </a:pathLst>
            </a:custGeom>
            <a:ln w="12382">
              <a:solidFill>
                <a:srgbClr val="000000"/>
              </a:solidFill>
            </a:ln>
          </p:spPr>
          <p:txBody>
            <a:bodyPr wrap="square" lIns="0" tIns="0" rIns="0" bIns="0" rtlCol="0">
              <a:noAutofit/>
            </a:bodyPr>
            <a:lstStyle/>
            <a:p>
              <a:endParaRPr/>
            </a:p>
          </p:txBody>
        </p:sp>
        <p:sp>
          <p:nvSpPr>
            <p:cNvPr id="215" name="object 225"/>
            <p:cNvSpPr/>
            <p:nvPr/>
          </p:nvSpPr>
          <p:spPr>
            <a:xfrm>
              <a:off x="1860651" y="2456681"/>
              <a:ext cx="60839" cy="35100"/>
            </a:xfrm>
            <a:custGeom>
              <a:avLst/>
              <a:gdLst/>
              <a:ahLst/>
              <a:cxnLst/>
              <a:rect l="l" t="t" r="r" b="b"/>
              <a:pathLst>
                <a:path w="60839" h="35100">
                  <a:moveTo>
                    <a:pt x="60839" y="0"/>
                  </a:moveTo>
                  <a:lnTo>
                    <a:pt x="0" y="35100"/>
                  </a:lnTo>
                </a:path>
              </a:pathLst>
            </a:custGeom>
            <a:ln w="18573">
              <a:solidFill>
                <a:srgbClr val="7E7E7E"/>
              </a:solidFill>
            </a:ln>
          </p:spPr>
          <p:txBody>
            <a:bodyPr wrap="square" lIns="0" tIns="0" rIns="0" bIns="0" rtlCol="0">
              <a:noAutofit/>
            </a:bodyPr>
            <a:lstStyle/>
            <a:p>
              <a:endParaRPr/>
            </a:p>
          </p:txBody>
        </p:sp>
        <p:sp>
          <p:nvSpPr>
            <p:cNvPr id="216" name="object 226"/>
            <p:cNvSpPr/>
            <p:nvPr/>
          </p:nvSpPr>
          <p:spPr>
            <a:xfrm>
              <a:off x="1884095" y="2497213"/>
              <a:ext cx="60756" cy="35100"/>
            </a:xfrm>
            <a:custGeom>
              <a:avLst/>
              <a:gdLst/>
              <a:ahLst/>
              <a:cxnLst/>
              <a:rect l="l" t="t" r="r" b="b"/>
              <a:pathLst>
                <a:path w="60756" h="35100">
                  <a:moveTo>
                    <a:pt x="60756" y="0"/>
                  </a:moveTo>
                  <a:lnTo>
                    <a:pt x="0" y="35100"/>
                  </a:lnTo>
                </a:path>
              </a:pathLst>
            </a:custGeom>
            <a:ln w="18573">
              <a:solidFill>
                <a:srgbClr val="7E7E7E"/>
              </a:solidFill>
            </a:ln>
          </p:spPr>
          <p:txBody>
            <a:bodyPr wrap="square" lIns="0" tIns="0" rIns="0" bIns="0" rtlCol="0">
              <a:noAutofit/>
            </a:bodyPr>
            <a:lstStyle/>
            <a:p>
              <a:endParaRPr/>
            </a:p>
          </p:txBody>
        </p:sp>
        <p:sp>
          <p:nvSpPr>
            <p:cNvPr id="217" name="object 227"/>
            <p:cNvSpPr/>
            <p:nvPr/>
          </p:nvSpPr>
          <p:spPr>
            <a:xfrm>
              <a:off x="1907457" y="2537736"/>
              <a:ext cx="60839" cy="35100"/>
            </a:xfrm>
            <a:custGeom>
              <a:avLst/>
              <a:gdLst/>
              <a:ahLst/>
              <a:cxnLst/>
              <a:rect l="l" t="t" r="r" b="b"/>
              <a:pathLst>
                <a:path w="60839" h="35100">
                  <a:moveTo>
                    <a:pt x="60839" y="0"/>
                  </a:moveTo>
                  <a:lnTo>
                    <a:pt x="0" y="35100"/>
                  </a:lnTo>
                </a:path>
              </a:pathLst>
            </a:custGeom>
            <a:ln w="18573">
              <a:solidFill>
                <a:srgbClr val="7E7E7E"/>
              </a:solidFill>
            </a:ln>
          </p:spPr>
          <p:txBody>
            <a:bodyPr wrap="square" lIns="0" tIns="0" rIns="0" bIns="0" rtlCol="0">
              <a:noAutofit/>
            </a:bodyPr>
            <a:lstStyle/>
            <a:p>
              <a:endParaRPr/>
            </a:p>
          </p:txBody>
        </p:sp>
        <p:sp>
          <p:nvSpPr>
            <p:cNvPr id="218" name="object 228"/>
            <p:cNvSpPr/>
            <p:nvPr/>
          </p:nvSpPr>
          <p:spPr>
            <a:xfrm>
              <a:off x="1930901" y="2578268"/>
              <a:ext cx="60756" cy="35100"/>
            </a:xfrm>
            <a:custGeom>
              <a:avLst/>
              <a:gdLst/>
              <a:ahLst/>
              <a:cxnLst/>
              <a:rect l="l" t="t" r="r" b="b"/>
              <a:pathLst>
                <a:path w="60756" h="35100">
                  <a:moveTo>
                    <a:pt x="60756" y="0"/>
                  </a:moveTo>
                  <a:lnTo>
                    <a:pt x="0" y="35100"/>
                  </a:lnTo>
                </a:path>
              </a:pathLst>
            </a:custGeom>
            <a:ln w="18573">
              <a:solidFill>
                <a:srgbClr val="7E7E7E"/>
              </a:solidFill>
            </a:ln>
          </p:spPr>
          <p:txBody>
            <a:bodyPr wrap="square" lIns="0" tIns="0" rIns="0" bIns="0" rtlCol="0">
              <a:noAutofit/>
            </a:bodyPr>
            <a:lstStyle/>
            <a:p>
              <a:endParaRPr/>
            </a:p>
          </p:txBody>
        </p:sp>
        <p:sp>
          <p:nvSpPr>
            <p:cNvPr id="219" name="object 229"/>
            <p:cNvSpPr/>
            <p:nvPr/>
          </p:nvSpPr>
          <p:spPr>
            <a:xfrm>
              <a:off x="1954263" y="2618801"/>
              <a:ext cx="60839" cy="35100"/>
            </a:xfrm>
            <a:custGeom>
              <a:avLst/>
              <a:gdLst/>
              <a:ahLst/>
              <a:cxnLst/>
              <a:rect l="l" t="t" r="r" b="b"/>
              <a:pathLst>
                <a:path w="60839" h="35100">
                  <a:moveTo>
                    <a:pt x="60839" y="0"/>
                  </a:moveTo>
                  <a:lnTo>
                    <a:pt x="0" y="35100"/>
                  </a:lnTo>
                </a:path>
              </a:pathLst>
            </a:custGeom>
            <a:ln w="18573">
              <a:solidFill>
                <a:srgbClr val="7E7E7E"/>
              </a:solidFill>
            </a:ln>
          </p:spPr>
          <p:txBody>
            <a:bodyPr wrap="square" lIns="0" tIns="0" rIns="0" bIns="0" rtlCol="0">
              <a:noAutofit/>
            </a:bodyPr>
            <a:lstStyle/>
            <a:p>
              <a:endParaRPr/>
            </a:p>
          </p:txBody>
        </p:sp>
        <p:sp>
          <p:nvSpPr>
            <p:cNvPr id="220" name="object 230"/>
            <p:cNvSpPr/>
            <p:nvPr/>
          </p:nvSpPr>
          <p:spPr>
            <a:xfrm>
              <a:off x="1977707" y="2659333"/>
              <a:ext cx="60756" cy="35100"/>
            </a:xfrm>
            <a:custGeom>
              <a:avLst/>
              <a:gdLst/>
              <a:ahLst/>
              <a:cxnLst/>
              <a:rect l="l" t="t" r="r" b="b"/>
              <a:pathLst>
                <a:path w="60756" h="35100">
                  <a:moveTo>
                    <a:pt x="60756" y="0"/>
                  </a:moveTo>
                  <a:lnTo>
                    <a:pt x="0" y="35100"/>
                  </a:lnTo>
                </a:path>
              </a:pathLst>
            </a:custGeom>
            <a:ln w="18573">
              <a:solidFill>
                <a:srgbClr val="7E7E7E"/>
              </a:solidFill>
            </a:ln>
          </p:spPr>
          <p:txBody>
            <a:bodyPr wrap="square" lIns="0" tIns="0" rIns="0" bIns="0" rtlCol="0">
              <a:noAutofit/>
            </a:bodyPr>
            <a:lstStyle/>
            <a:p>
              <a:endParaRPr/>
            </a:p>
          </p:txBody>
        </p:sp>
        <p:sp>
          <p:nvSpPr>
            <p:cNvPr id="221" name="object 231"/>
            <p:cNvSpPr/>
            <p:nvPr/>
          </p:nvSpPr>
          <p:spPr>
            <a:xfrm>
              <a:off x="2001069" y="2699856"/>
              <a:ext cx="60839" cy="35100"/>
            </a:xfrm>
            <a:custGeom>
              <a:avLst/>
              <a:gdLst/>
              <a:ahLst/>
              <a:cxnLst/>
              <a:rect l="l" t="t" r="r" b="b"/>
              <a:pathLst>
                <a:path w="60839" h="35100">
                  <a:moveTo>
                    <a:pt x="60839" y="0"/>
                  </a:moveTo>
                  <a:lnTo>
                    <a:pt x="0" y="35100"/>
                  </a:lnTo>
                </a:path>
              </a:pathLst>
            </a:custGeom>
            <a:ln w="18573">
              <a:solidFill>
                <a:srgbClr val="7E7E7E"/>
              </a:solidFill>
            </a:ln>
          </p:spPr>
          <p:txBody>
            <a:bodyPr wrap="square" lIns="0" tIns="0" rIns="0" bIns="0" rtlCol="0">
              <a:noAutofit/>
            </a:bodyPr>
            <a:lstStyle/>
            <a:p>
              <a:endParaRPr/>
            </a:p>
          </p:txBody>
        </p:sp>
        <p:sp>
          <p:nvSpPr>
            <p:cNvPr id="222" name="object 232"/>
            <p:cNvSpPr/>
            <p:nvPr/>
          </p:nvSpPr>
          <p:spPr>
            <a:xfrm>
              <a:off x="2024513" y="2740388"/>
              <a:ext cx="60756" cy="35100"/>
            </a:xfrm>
            <a:custGeom>
              <a:avLst/>
              <a:gdLst/>
              <a:ahLst/>
              <a:cxnLst/>
              <a:rect l="l" t="t" r="r" b="b"/>
              <a:pathLst>
                <a:path w="60756" h="35100">
                  <a:moveTo>
                    <a:pt x="60756" y="0"/>
                  </a:moveTo>
                  <a:lnTo>
                    <a:pt x="0" y="35100"/>
                  </a:lnTo>
                </a:path>
              </a:pathLst>
            </a:custGeom>
            <a:ln w="18573">
              <a:solidFill>
                <a:srgbClr val="7E7E7E"/>
              </a:solidFill>
            </a:ln>
          </p:spPr>
          <p:txBody>
            <a:bodyPr wrap="square" lIns="0" tIns="0" rIns="0" bIns="0" rtlCol="0">
              <a:noAutofit/>
            </a:bodyPr>
            <a:lstStyle/>
            <a:p>
              <a:endParaRPr/>
            </a:p>
          </p:txBody>
        </p:sp>
        <p:sp>
          <p:nvSpPr>
            <p:cNvPr id="223" name="object 233"/>
            <p:cNvSpPr/>
            <p:nvPr/>
          </p:nvSpPr>
          <p:spPr>
            <a:xfrm>
              <a:off x="1816487" y="2396477"/>
              <a:ext cx="257473" cy="447974"/>
            </a:xfrm>
            <a:custGeom>
              <a:avLst/>
              <a:gdLst/>
              <a:ahLst/>
              <a:cxnLst/>
              <a:rect l="l" t="t" r="r" b="b"/>
              <a:pathLst>
                <a:path w="257473" h="447974">
                  <a:moveTo>
                    <a:pt x="0" y="0"/>
                  </a:moveTo>
                  <a:lnTo>
                    <a:pt x="257473" y="447974"/>
                  </a:lnTo>
                </a:path>
              </a:pathLst>
            </a:custGeom>
            <a:ln w="12382">
              <a:solidFill>
                <a:srgbClr val="000000"/>
              </a:solidFill>
            </a:ln>
          </p:spPr>
          <p:txBody>
            <a:bodyPr wrap="square" lIns="0" tIns="0" rIns="0" bIns="0" rtlCol="0">
              <a:noAutofit/>
            </a:bodyPr>
            <a:lstStyle/>
            <a:p>
              <a:endParaRPr/>
            </a:p>
          </p:txBody>
        </p:sp>
        <p:sp>
          <p:nvSpPr>
            <p:cNvPr id="224" name="object 234"/>
            <p:cNvSpPr/>
            <p:nvPr/>
          </p:nvSpPr>
          <p:spPr>
            <a:xfrm>
              <a:off x="1875015" y="2396477"/>
              <a:ext cx="257390" cy="447974"/>
            </a:xfrm>
            <a:custGeom>
              <a:avLst/>
              <a:gdLst/>
              <a:ahLst/>
              <a:cxnLst/>
              <a:rect l="l" t="t" r="r" b="b"/>
              <a:pathLst>
                <a:path w="257390" h="447974">
                  <a:moveTo>
                    <a:pt x="0" y="0"/>
                  </a:moveTo>
                  <a:lnTo>
                    <a:pt x="257390" y="447974"/>
                  </a:lnTo>
                </a:path>
              </a:pathLst>
            </a:custGeom>
            <a:ln w="12382">
              <a:solidFill>
                <a:srgbClr val="000000"/>
              </a:solidFill>
            </a:ln>
          </p:spPr>
          <p:txBody>
            <a:bodyPr wrap="square" lIns="0" tIns="0" rIns="0" bIns="0" rtlCol="0">
              <a:noAutofit/>
            </a:bodyPr>
            <a:lstStyle/>
            <a:p>
              <a:endParaRPr/>
            </a:p>
          </p:txBody>
        </p:sp>
        <p:sp>
          <p:nvSpPr>
            <p:cNvPr id="225" name="object 235"/>
            <p:cNvSpPr/>
            <p:nvPr/>
          </p:nvSpPr>
          <p:spPr>
            <a:xfrm>
              <a:off x="2594933" y="2456342"/>
              <a:ext cx="60839" cy="35100"/>
            </a:xfrm>
            <a:custGeom>
              <a:avLst/>
              <a:gdLst/>
              <a:ahLst/>
              <a:cxnLst/>
              <a:rect l="l" t="t" r="r" b="b"/>
              <a:pathLst>
                <a:path w="60839" h="35100">
                  <a:moveTo>
                    <a:pt x="0" y="0"/>
                  </a:moveTo>
                  <a:lnTo>
                    <a:pt x="60839" y="35100"/>
                  </a:lnTo>
                </a:path>
              </a:pathLst>
            </a:custGeom>
            <a:ln w="18573">
              <a:solidFill>
                <a:srgbClr val="7E7E7E"/>
              </a:solidFill>
            </a:ln>
          </p:spPr>
          <p:txBody>
            <a:bodyPr wrap="square" lIns="0" tIns="0" rIns="0" bIns="0" rtlCol="0">
              <a:noAutofit/>
            </a:bodyPr>
            <a:lstStyle/>
            <a:p>
              <a:endParaRPr/>
            </a:p>
          </p:txBody>
        </p:sp>
        <p:sp>
          <p:nvSpPr>
            <p:cNvPr id="226" name="object 236"/>
            <p:cNvSpPr/>
            <p:nvPr/>
          </p:nvSpPr>
          <p:spPr>
            <a:xfrm>
              <a:off x="2571572" y="2496874"/>
              <a:ext cx="60756" cy="35100"/>
            </a:xfrm>
            <a:custGeom>
              <a:avLst/>
              <a:gdLst/>
              <a:ahLst/>
              <a:cxnLst/>
              <a:rect l="l" t="t" r="r" b="b"/>
              <a:pathLst>
                <a:path w="60756" h="35100">
                  <a:moveTo>
                    <a:pt x="0" y="0"/>
                  </a:moveTo>
                  <a:lnTo>
                    <a:pt x="60756" y="35100"/>
                  </a:lnTo>
                </a:path>
              </a:pathLst>
            </a:custGeom>
            <a:ln w="18573">
              <a:solidFill>
                <a:srgbClr val="7E7E7E"/>
              </a:solidFill>
            </a:ln>
          </p:spPr>
          <p:txBody>
            <a:bodyPr wrap="square" lIns="0" tIns="0" rIns="0" bIns="0" rtlCol="0">
              <a:noAutofit/>
            </a:bodyPr>
            <a:lstStyle/>
            <a:p>
              <a:endParaRPr/>
            </a:p>
          </p:txBody>
        </p:sp>
        <p:sp>
          <p:nvSpPr>
            <p:cNvPr id="227" name="object 237"/>
            <p:cNvSpPr/>
            <p:nvPr/>
          </p:nvSpPr>
          <p:spPr>
            <a:xfrm>
              <a:off x="2548127" y="2537406"/>
              <a:ext cx="60839" cy="35100"/>
            </a:xfrm>
            <a:custGeom>
              <a:avLst/>
              <a:gdLst/>
              <a:ahLst/>
              <a:cxnLst/>
              <a:rect l="l" t="t" r="r" b="b"/>
              <a:pathLst>
                <a:path w="60839" h="35100">
                  <a:moveTo>
                    <a:pt x="0" y="0"/>
                  </a:moveTo>
                  <a:lnTo>
                    <a:pt x="60839" y="35100"/>
                  </a:lnTo>
                </a:path>
              </a:pathLst>
            </a:custGeom>
            <a:ln w="18573">
              <a:solidFill>
                <a:srgbClr val="7E7E7E"/>
              </a:solidFill>
            </a:ln>
          </p:spPr>
          <p:txBody>
            <a:bodyPr wrap="square" lIns="0" tIns="0" rIns="0" bIns="0" rtlCol="0">
              <a:noAutofit/>
            </a:bodyPr>
            <a:lstStyle/>
            <a:p>
              <a:endParaRPr/>
            </a:p>
          </p:txBody>
        </p:sp>
        <p:sp>
          <p:nvSpPr>
            <p:cNvPr id="228" name="object 238"/>
            <p:cNvSpPr/>
            <p:nvPr/>
          </p:nvSpPr>
          <p:spPr>
            <a:xfrm>
              <a:off x="2524766" y="2577938"/>
              <a:ext cx="60756" cy="35100"/>
            </a:xfrm>
            <a:custGeom>
              <a:avLst/>
              <a:gdLst/>
              <a:ahLst/>
              <a:cxnLst/>
              <a:rect l="l" t="t" r="r" b="b"/>
              <a:pathLst>
                <a:path w="60756" h="35100">
                  <a:moveTo>
                    <a:pt x="0" y="0"/>
                  </a:moveTo>
                  <a:lnTo>
                    <a:pt x="60756" y="35100"/>
                  </a:lnTo>
                </a:path>
              </a:pathLst>
            </a:custGeom>
            <a:ln w="18573">
              <a:solidFill>
                <a:srgbClr val="7E7E7E"/>
              </a:solidFill>
            </a:ln>
          </p:spPr>
          <p:txBody>
            <a:bodyPr wrap="square" lIns="0" tIns="0" rIns="0" bIns="0" rtlCol="0">
              <a:noAutofit/>
            </a:bodyPr>
            <a:lstStyle/>
            <a:p>
              <a:endParaRPr/>
            </a:p>
          </p:txBody>
        </p:sp>
        <p:sp>
          <p:nvSpPr>
            <p:cNvPr id="229" name="object 239"/>
            <p:cNvSpPr/>
            <p:nvPr/>
          </p:nvSpPr>
          <p:spPr>
            <a:xfrm>
              <a:off x="2501322" y="2618462"/>
              <a:ext cx="60839" cy="35100"/>
            </a:xfrm>
            <a:custGeom>
              <a:avLst/>
              <a:gdLst/>
              <a:ahLst/>
              <a:cxnLst/>
              <a:rect l="l" t="t" r="r" b="b"/>
              <a:pathLst>
                <a:path w="60839" h="35100">
                  <a:moveTo>
                    <a:pt x="0" y="0"/>
                  </a:moveTo>
                  <a:lnTo>
                    <a:pt x="60839" y="35100"/>
                  </a:lnTo>
                </a:path>
              </a:pathLst>
            </a:custGeom>
            <a:ln w="18573">
              <a:solidFill>
                <a:srgbClr val="7E7E7E"/>
              </a:solidFill>
            </a:ln>
          </p:spPr>
          <p:txBody>
            <a:bodyPr wrap="square" lIns="0" tIns="0" rIns="0" bIns="0" rtlCol="0">
              <a:noAutofit/>
            </a:bodyPr>
            <a:lstStyle/>
            <a:p>
              <a:endParaRPr/>
            </a:p>
          </p:txBody>
        </p:sp>
        <p:sp>
          <p:nvSpPr>
            <p:cNvPr id="230" name="object 240"/>
            <p:cNvSpPr/>
            <p:nvPr/>
          </p:nvSpPr>
          <p:spPr>
            <a:xfrm>
              <a:off x="2477960" y="2658994"/>
              <a:ext cx="60756" cy="35100"/>
            </a:xfrm>
            <a:custGeom>
              <a:avLst/>
              <a:gdLst/>
              <a:ahLst/>
              <a:cxnLst/>
              <a:rect l="l" t="t" r="r" b="b"/>
              <a:pathLst>
                <a:path w="60756" h="35100">
                  <a:moveTo>
                    <a:pt x="0" y="0"/>
                  </a:moveTo>
                  <a:lnTo>
                    <a:pt x="60756" y="35100"/>
                  </a:lnTo>
                </a:path>
              </a:pathLst>
            </a:custGeom>
            <a:ln w="18573">
              <a:solidFill>
                <a:srgbClr val="7E7E7E"/>
              </a:solidFill>
            </a:ln>
          </p:spPr>
          <p:txBody>
            <a:bodyPr wrap="square" lIns="0" tIns="0" rIns="0" bIns="0" rtlCol="0">
              <a:noAutofit/>
            </a:bodyPr>
            <a:lstStyle/>
            <a:p>
              <a:endParaRPr/>
            </a:p>
          </p:txBody>
        </p:sp>
        <p:sp>
          <p:nvSpPr>
            <p:cNvPr id="231" name="object 241"/>
            <p:cNvSpPr/>
            <p:nvPr/>
          </p:nvSpPr>
          <p:spPr>
            <a:xfrm>
              <a:off x="2454516" y="2699526"/>
              <a:ext cx="60839" cy="35100"/>
            </a:xfrm>
            <a:custGeom>
              <a:avLst/>
              <a:gdLst/>
              <a:ahLst/>
              <a:cxnLst/>
              <a:rect l="l" t="t" r="r" b="b"/>
              <a:pathLst>
                <a:path w="60839" h="35100">
                  <a:moveTo>
                    <a:pt x="0" y="0"/>
                  </a:moveTo>
                  <a:lnTo>
                    <a:pt x="60839" y="35100"/>
                  </a:lnTo>
                </a:path>
              </a:pathLst>
            </a:custGeom>
            <a:ln w="18573">
              <a:solidFill>
                <a:srgbClr val="7E7E7E"/>
              </a:solidFill>
            </a:ln>
          </p:spPr>
          <p:txBody>
            <a:bodyPr wrap="square" lIns="0" tIns="0" rIns="0" bIns="0" rtlCol="0">
              <a:noAutofit/>
            </a:bodyPr>
            <a:lstStyle/>
            <a:p>
              <a:endParaRPr/>
            </a:p>
          </p:txBody>
        </p:sp>
        <p:sp>
          <p:nvSpPr>
            <p:cNvPr id="232" name="object 242"/>
            <p:cNvSpPr/>
            <p:nvPr/>
          </p:nvSpPr>
          <p:spPr>
            <a:xfrm>
              <a:off x="2431154" y="2740058"/>
              <a:ext cx="60756" cy="35100"/>
            </a:xfrm>
            <a:custGeom>
              <a:avLst/>
              <a:gdLst/>
              <a:ahLst/>
              <a:cxnLst/>
              <a:rect l="l" t="t" r="r" b="b"/>
              <a:pathLst>
                <a:path w="60756" h="35100">
                  <a:moveTo>
                    <a:pt x="0" y="0"/>
                  </a:moveTo>
                  <a:lnTo>
                    <a:pt x="60756" y="35100"/>
                  </a:lnTo>
                </a:path>
              </a:pathLst>
            </a:custGeom>
            <a:ln w="18573">
              <a:solidFill>
                <a:srgbClr val="7E7E7E"/>
              </a:solidFill>
            </a:ln>
          </p:spPr>
          <p:txBody>
            <a:bodyPr wrap="square" lIns="0" tIns="0" rIns="0" bIns="0" rtlCol="0">
              <a:noAutofit/>
            </a:bodyPr>
            <a:lstStyle/>
            <a:p>
              <a:endParaRPr/>
            </a:p>
          </p:txBody>
        </p:sp>
        <p:sp>
          <p:nvSpPr>
            <p:cNvPr id="233" name="object 243"/>
            <p:cNvSpPr/>
            <p:nvPr/>
          </p:nvSpPr>
          <p:spPr>
            <a:xfrm>
              <a:off x="2384018" y="2396147"/>
              <a:ext cx="257390" cy="447974"/>
            </a:xfrm>
            <a:custGeom>
              <a:avLst/>
              <a:gdLst/>
              <a:ahLst/>
              <a:cxnLst/>
              <a:rect l="l" t="t" r="r" b="b"/>
              <a:pathLst>
                <a:path w="257390" h="447974">
                  <a:moveTo>
                    <a:pt x="257390" y="0"/>
                  </a:moveTo>
                  <a:lnTo>
                    <a:pt x="0" y="447974"/>
                  </a:lnTo>
                </a:path>
              </a:pathLst>
            </a:custGeom>
            <a:ln w="12382">
              <a:solidFill>
                <a:srgbClr val="000000"/>
              </a:solidFill>
            </a:ln>
          </p:spPr>
          <p:txBody>
            <a:bodyPr wrap="square" lIns="0" tIns="0" rIns="0" bIns="0" rtlCol="0">
              <a:noAutofit/>
            </a:bodyPr>
            <a:lstStyle/>
            <a:p>
              <a:endParaRPr/>
            </a:p>
          </p:txBody>
        </p:sp>
        <p:sp>
          <p:nvSpPr>
            <p:cNvPr id="234" name="object 244"/>
            <p:cNvSpPr/>
            <p:nvPr/>
          </p:nvSpPr>
          <p:spPr>
            <a:xfrm>
              <a:off x="2442463" y="2396147"/>
              <a:ext cx="257390" cy="447974"/>
            </a:xfrm>
            <a:custGeom>
              <a:avLst/>
              <a:gdLst/>
              <a:ahLst/>
              <a:cxnLst/>
              <a:rect l="l" t="t" r="r" b="b"/>
              <a:pathLst>
                <a:path w="257390" h="447974">
                  <a:moveTo>
                    <a:pt x="257390" y="0"/>
                  </a:moveTo>
                  <a:lnTo>
                    <a:pt x="0" y="447974"/>
                  </a:lnTo>
                </a:path>
              </a:pathLst>
            </a:custGeom>
            <a:ln w="12382">
              <a:solidFill>
                <a:srgbClr val="000000"/>
              </a:solidFill>
            </a:ln>
          </p:spPr>
          <p:txBody>
            <a:bodyPr wrap="square" lIns="0" tIns="0" rIns="0" bIns="0" rtlCol="0">
              <a:noAutofit/>
            </a:bodyPr>
            <a:lstStyle/>
            <a:p>
              <a:endParaRPr/>
            </a:p>
          </p:txBody>
        </p:sp>
        <p:sp>
          <p:nvSpPr>
            <p:cNvPr id="235" name="object 245"/>
            <p:cNvSpPr/>
            <p:nvPr/>
          </p:nvSpPr>
          <p:spPr>
            <a:xfrm>
              <a:off x="2164600"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36" name="object 246"/>
            <p:cNvSpPr/>
            <p:nvPr/>
          </p:nvSpPr>
          <p:spPr>
            <a:xfrm>
              <a:off x="2211406"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37" name="object 247"/>
            <p:cNvSpPr/>
            <p:nvPr/>
          </p:nvSpPr>
          <p:spPr>
            <a:xfrm>
              <a:off x="2258212"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38" name="object 248"/>
            <p:cNvSpPr/>
            <p:nvPr/>
          </p:nvSpPr>
          <p:spPr>
            <a:xfrm>
              <a:off x="2305018"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39" name="object 249"/>
            <p:cNvSpPr/>
            <p:nvPr/>
          </p:nvSpPr>
          <p:spPr>
            <a:xfrm>
              <a:off x="2351824"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40" name="object 250"/>
            <p:cNvSpPr/>
            <p:nvPr/>
          </p:nvSpPr>
          <p:spPr>
            <a:xfrm>
              <a:off x="2398629" y="2784280"/>
              <a:ext cx="0" cy="70200"/>
            </a:xfrm>
            <a:custGeom>
              <a:avLst/>
              <a:gdLst/>
              <a:ahLst/>
              <a:cxnLst/>
              <a:rect l="l" t="t" r="r" b="b"/>
              <a:pathLst>
                <a:path h="70200">
                  <a:moveTo>
                    <a:pt x="0" y="0"/>
                  </a:moveTo>
                  <a:lnTo>
                    <a:pt x="0" y="70200"/>
                  </a:lnTo>
                </a:path>
              </a:pathLst>
            </a:custGeom>
            <a:ln w="18573">
              <a:solidFill>
                <a:srgbClr val="7E7E7E"/>
              </a:solidFill>
            </a:ln>
          </p:spPr>
          <p:txBody>
            <a:bodyPr wrap="square" lIns="0" tIns="0" rIns="0" bIns="0" rtlCol="0">
              <a:noAutofit/>
            </a:bodyPr>
            <a:lstStyle/>
            <a:p>
              <a:endParaRPr/>
            </a:p>
          </p:txBody>
        </p:sp>
        <p:sp>
          <p:nvSpPr>
            <p:cNvPr id="241" name="object 251"/>
            <p:cNvSpPr/>
            <p:nvPr/>
          </p:nvSpPr>
          <p:spPr>
            <a:xfrm>
              <a:off x="2043334" y="2790843"/>
              <a:ext cx="429755" cy="412"/>
            </a:xfrm>
            <a:custGeom>
              <a:avLst/>
              <a:gdLst/>
              <a:ahLst/>
              <a:cxnLst/>
              <a:rect l="l" t="t" r="r" b="b"/>
              <a:pathLst>
                <a:path w="429755" h="412">
                  <a:moveTo>
                    <a:pt x="0" y="412"/>
                  </a:moveTo>
                  <a:lnTo>
                    <a:pt x="429755" y="0"/>
                  </a:lnTo>
                </a:path>
              </a:pathLst>
            </a:custGeom>
            <a:ln w="12382">
              <a:solidFill>
                <a:srgbClr val="000000"/>
              </a:solidFill>
            </a:ln>
          </p:spPr>
          <p:txBody>
            <a:bodyPr wrap="square" lIns="0" tIns="0" rIns="0" bIns="0" rtlCol="0">
              <a:noAutofit/>
            </a:bodyPr>
            <a:lstStyle/>
            <a:p>
              <a:endParaRPr/>
            </a:p>
          </p:txBody>
        </p:sp>
        <p:sp>
          <p:nvSpPr>
            <p:cNvPr id="242" name="object 252"/>
            <p:cNvSpPr/>
            <p:nvPr/>
          </p:nvSpPr>
          <p:spPr>
            <a:xfrm>
              <a:off x="2070988" y="2844451"/>
              <a:ext cx="374446" cy="0"/>
            </a:xfrm>
            <a:custGeom>
              <a:avLst/>
              <a:gdLst/>
              <a:ahLst/>
              <a:cxnLst/>
              <a:rect l="l" t="t" r="r" b="b"/>
              <a:pathLst>
                <a:path w="374446">
                  <a:moveTo>
                    <a:pt x="0" y="0"/>
                  </a:moveTo>
                  <a:lnTo>
                    <a:pt x="374446" y="0"/>
                  </a:lnTo>
                </a:path>
              </a:pathLst>
            </a:custGeom>
            <a:ln w="12382">
              <a:solidFill>
                <a:srgbClr val="000000"/>
              </a:solidFill>
            </a:ln>
          </p:spPr>
          <p:txBody>
            <a:bodyPr wrap="square" lIns="0" tIns="0" rIns="0" bIns="0" rtlCol="0">
              <a:noAutofit/>
            </a:bodyPr>
            <a:lstStyle/>
            <a:p>
              <a:endParaRPr/>
            </a:p>
          </p:txBody>
        </p:sp>
        <p:sp>
          <p:nvSpPr>
            <p:cNvPr id="243" name="object 253"/>
            <p:cNvSpPr/>
            <p:nvPr/>
          </p:nvSpPr>
          <p:spPr>
            <a:xfrm>
              <a:off x="432998" y="2480777"/>
              <a:ext cx="421203" cy="173099"/>
            </a:xfrm>
            <a:prstGeom prst="rect">
              <a:avLst/>
            </a:prstGeom>
            <a:blipFill>
              <a:blip r:embed="rId4" cstate="print"/>
              <a:stretch>
                <a:fillRect/>
              </a:stretch>
            </a:blipFill>
          </p:spPr>
          <p:txBody>
            <a:bodyPr wrap="square" lIns="0" tIns="0" rIns="0" bIns="0" rtlCol="0">
              <a:noAutofit/>
            </a:bodyPr>
            <a:lstStyle/>
            <a:p>
              <a:endParaRPr/>
            </a:p>
          </p:txBody>
        </p:sp>
        <p:sp>
          <p:nvSpPr>
            <p:cNvPr id="244" name="object 254"/>
            <p:cNvSpPr/>
            <p:nvPr/>
          </p:nvSpPr>
          <p:spPr>
            <a:xfrm>
              <a:off x="1381201" y="2484624"/>
              <a:ext cx="443631" cy="159255"/>
            </a:xfrm>
            <a:prstGeom prst="rect">
              <a:avLst/>
            </a:prstGeom>
            <a:blipFill>
              <a:blip r:embed="rId5" cstate="print"/>
              <a:stretch>
                <a:fillRect/>
              </a:stretch>
            </a:blipFill>
          </p:spPr>
          <p:txBody>
            <a:bodyPr wrap="square" lIns="0" tIns="0" rIns="0" bIns="0" rtlCol="0">
              <a:noAutofit/>
            </a:bodyPr>
            <a:lstStyle/>
            <a:p>
              <a:endParaRPr/>
            </a:p>
          </p:txBody>
        </p:sp>
        <p:sp>
          <p:nvSpPr>
            <p:cNvPr id="245" name="object 255"/>
            <p:cNvSpPr/>
            <p:nvPr/>
          </p:nvSpPr>
          <p:spPr>
            <a:xfrm>
              <a:off x="1029703" y="1938820"/>
              <a:ext cx="373043" cy="658261"/>
            </a:xfrm>
            <a:custGeom>
              <a:avLst/>
              <a:gdLst/>
              <a:ahLst/>
              <a:cxnLst/>
              <a:rect l="l" t="t" r="r" b="b"/>
              <a:pathLst>
                <a:path w="373043" h="658261">
                  <a:moveTo>
                    <a:pt x="0" y="658261"/>
                  </a:moveTo>
                  <a:lnTo>
                    <a:pt x="373043" y="0"/>
                  </a:lnTo>
                </a:path>
              </a:pathLst>
            </a:custGeom>
            <a:ln w="12382">
              <a:solidFill>
                <a:srgbClr val="FF33CC"/>
              </a:solidFill>
            </a:ln>
          </p:spPr>
          <p:txBody>
            <a:bodyPr wrap="square" lIns="0" tIns="0" rIns="0" bIns="0" rtlCol="0">
              <a:noAutofit/>
            </a:bodyPr>
            <a:lstStyle/>
            <a:p>
              <a:endParaRPr/>
            </a:p>
          </p:txBody>
        </p:sp>
        <p:sp>
          <p:nvSpPr>
            <p:cNvPr id="246" name="object 256"/>
            <p:cNvSpPr/>
            <p:nvPr/>
          </p:nvSpPr>
          <p:spPr>
            <a:xfrm>
              <a:off x="1365929" y="1895068"/>
              <a:ext cx="61582" cy="74129"/>
            </a:xfrm>
            <a:custGeom>
              <a:avLst/>
              <a:gdLst/>
              <a:ahLst/>
              <a:cxnLst/>
              <a:rect l="l" t="t" r="r" b="b"/>
              <a:pathLst>
                <a:path w="61582" h="74129">
                  <a:moveTo>
                    <a:pt x="61582" y="0"/>
                  </a:moveTo>
                  <a:lnTo>
                    <a:pt x="0" y="41357"/>
                  </a:lnTo>
                  <a:lnTo>
                    <a:pt x="2998" y="41578"/>
                  </a:lnTo>
                  <a:lnTo>
                    <a:pt x="15978" y="43978"/>
                  </a:lnTo>
                  <a:lnTo>
                    <a:pt x="28210" y="48587"/>
                  </a:lnTo>
                  <a:lnTo>
                    <a:pt x="39421" y="55250"/>
                  </a:lnTo>
                  <a:lnTo>
                    <a:pt x="49342" y="63815"/>
                  </a:lnTo>
                  <a:lnTo>
                    <a:pt x="57702" y="74129"/>
                  </a:lnTo>
                  <a:lnTo>
                    <a:pt x="61582" y="0"/>
                  </a:lnTo>
                  <a:close/>
                </a:path>
              </a:pathLst>
            </a:custGeom>
            <a:solidFill>
              <a:srgbClr val="FF33CC"/>
            </a:solidFill>
          </p:spPr>
          <p:txBody>
            <a:bodyPr wrap="square" lIns="0" tIns="0" rIns="0" bIns="0" rtlCol="0">
              <a:noAutofit/>
            </a:bodyPr>
            <a:lstStyle/>
            <a:p>
              <a:endParaRPr/>
            </a:p>
          </p:txBody>
        </p:sp>
        <p:sp>
          <p:nvSpPr>
            <p:cNvPr id="247" name="object 257"/>
            <p:cNvSpPr/>
            <p:nvPr/>
          </p:nvSpPr>
          <p:spPr>
            <a:xfrm>
              <a:off x="900999" y="2597082"/>
              <a:ext cx="78463" cy="0"/>
            </a:xfrm>
            <a:custGeom>
              <a:avLst/>
              <a:gdLst/>
              <a:ahLst/>
              <a:cxnLst/>
              <a:rect l="l" t="t" r="r" b="b"/>
              <a:pathLst>
                <a:path w="78463">
                  <a:moveTo>
                    <a:pt x="0" y="0"/>
                  </a:moveTo>
                  <a:lnTo>
                    <a:pt x="78463" y="0"/>
                  </a:lnTo>
                </a:path>
              </a:pathLst>
            </a:custGeom>
            <a:ln w="12382">
              <a:solidFill>
                <a:srgbClr val="FF33CC"/>
              </a:solidFill>
            </a:ln>
          </p:spPr>
          <p:txBody>
            <a:bodyPr wrap="square" lIns="0" tIns="0" rIns="0" bIns="0" rtlCol="0">
              <a:noAutofit/>
            </a:bodyPr>
            <a:lstStyle/>
            <a:p>
              <a:endParaRPr/>
            </a:p>
          </p:txBody>
        </p:sp>
        <p:sp>
          <p:nvSpPr>
            <p:cNvPr id="248" name="object 258"/>
            <p:cNvSpPr/>
            <p:nvPr/>
          </p:nvSpPr>
          <p:spPr>
            <a:xfrm>
              <a:off x="963333" y="2569450"/>
              <a:ext cx="66370" cy="60816"/>
            </a:xfrm>
            <a:custGeom>
              <a:avLst/>
              <a:gdLst/>
              <a:ahLst/>
              <a:cxnLst/>
              <a:rect l="l" t="t" r="r" b="b"/>
              <a:pathLst>
                <a:path w="66370" h="60816">
                  <a:moveTo>
                    <a:pt x="2497" y="0"/>
                  </a:moveTo>
                  <a:lnTo>
                    <a:pt x="6173" y="12020"/>
                  </a:lnTo>
                  <a:lnTo>
                    <a:pt x="7761" y="24382"/>
                  </a:lnTo>
                  <a:lnTo>
                    <a:pt x="7261" y="36816"/>
                  </a:lnTo>
                  <a:lnTo>
                    <a:pt x="4674" y="49050"/>
                  </a:lnTo>
                  <a:lnTo>
                    <a:pt x="0" y="60816"/>
                  </a:lnTo>
                  <a:lnTo>
                    <a:pt x="66370" y="27631"/>
                  </a:lnTo>
                  <a:lnTo>
                    <a:pt x="2497" y="0"/>
                  </a:lnTo>
                  <a:close/>
                </a:path>
              </a:pathLst>
            </a:custGeom>
            <a:solidFill>
              <a:srgbClr val="FF33CC"/>
            </a:solidFill>
          </p:spPr>
          <p:txBody>
            <a:bodyPr wrap="square" lIns="0" tIns="0" rIns="0" bIns="0" rtlCol="0">
              <a:noAutofit/>
            </a:bodyPr>
            <a:lstStyle/>
            <a:p>
              <a:endParaRPr/>
            </a:p>
          </p:txBody>
        </p:sp>
        <p:sp>
          <p:nvSpPr>
            <p:cNvPr id="249" name="object 259"/>
            <p:cNvSpPr/>
            <p:nvPr/>
          </p:nvSpPr>
          <p:spPr>
            <a:xfrm>
              <a:off x="1426273" y="1897297"/>
              <a:ext cx="886999" cy="0"/>
            </a:xfrm>
            <a:custGeom>
              <a:avLst/>
              <a:gdLst/>
              <a:ahLst/>
              <a:cxnLst/>
              <a:rect l="l" t="t" r="r" b="b"/>
              <a:pathLst>
                <a:path w="886999">
                  <a:moveTo>
                    <a:pt x="0" y="0"/>
                  </a:moveTo>
                  <a:lnTo>
                    <a:pt x="886999" y="0"/>
                  </a:lnTo>
                </a:path>
              </a:pathLst>
            </a:custGeom>
            <a:ln w="12382">
              <a:solidFill>
                <a:srgbClr val="FF33CC"/>
              </a:solidFill>
            </a:ln>
          </p:spPr>
          <p:txBody>
            <a:bodyPr wrap="square" lIns="0" tIns="0" rIns="0" bIns="0" rtlCol="0">
              <a:noAutofit/>
            </a:bodyPr>
            <a:lstStyle/>
            <a:p>
              <a:endParaRPr/>
            </a:p>
          </p:txBody>
        </p:sp>
        <p:sp>
          <p:nvSpPr>
            <p:cNvPr id="250" name="object 260"/>
            <p:cNvSpPr/>
            <p:nvPr/>
          </p:nvSpPr>
          <p:spPr>
            <a:xfrm>
              <a:off x="2297093" y="1864112"/>
              <a:ext cx="66370" cy="66370"/>
            </a:xfrm>
            <a:custGeom>
              <a:avLst/>
              <a:gdLst/>
              <a:ahLst/>
              <a:cxnLst/>
              <a:rect l="l" t="t" r="r" b="b"/>
              <a:pathLst>
                <a:path w="66370" h="66370">
                  <a:moveTo>
                    <a:pt x="0" y="0"/>
                  </a:moveTo>
                  <a:lnTo>
                    <a:pt x="2516" y="5592"/>
                  </a:lnTo>
                  <a:lnTo>
                    <a:pt x="6201" y="17628"/>
                  </a:lnTo>
                  <a:lnTo>
                    <a:pt x="7792" y="29986"/>
                  </a:lnTo>
                  <a:lnTo>
                    <a:pt x="7289" y="42403"/>
                  </a:lnTo>
                  <a:lnTo>
                    <a:pt x="4691" y="54618"/>
                  </a:lnTo>
                  <a:lnTo>
                    <a:pt x="0" y="66370"/>
                  </a:lnTo>
                  <a:lnTo>
                    <a:pt x="66370" y="33185"/>
                  </a:lnTo>
                  <a:lnTo>
                    <a:pt x="0" y="0"/>
                  </a:lnTo>
                  <a:close/>
                </a:path>
              </a:pathLst>
            </a:custGeom>
            <a:solidFill>
              <a:srgbClr val="FF33CC"/>
            </a:solidFill>
          </p:spPr>
          <p:txBody>
            <a:bodyPr wrap="square" lIns="0" tIns="0" rIns="0" bIns="0" rtlCol="0">
              <a:noAutofit/>
            </a:bodyPr>
            <a:lstStyle/>
            <a:p>
              <a:endParaRPr/>
            </a:p>
          </p:txBody>
        </p:sp>
        <p:sp>
          <p:nvSpPr>
            <p:cNvPr id="251" name="object 261"/>
            <p:cNvSpPr/>
            <p:nvPr/>
          </p:nvSpPr>
          <p:spPr>
            <a:xfrm>
              <a:off x="3399631" y="1956073"/>
              <a:ext cx="343077" cy="595581"/>
            </a:xfrm>
            <a:custGeom>
              <a:avLst/>
              <a:gdLst/>
              <a:ahLst/>
              <a:cxnLst/>
              <a:rect l="l" t="t" r="r" b="b"/>
              <a:pathLst>
                <a:path w="343077" h="595581">
                  <a:moveTo>
                    <a:pt x="343077" y="0"/>
                  </a:moveTo>
                  <a:lnTo>
                    <a:pt x="0" y="595581"/>
                  </a:lnTo>
                </a:path>
              </a:pathLst>
            </a:custGeom>
            <a:ln w="12382">
              <a:solidFill>
                <a:srgbClr val="92D050"/>
              </a:solidFill>
            </a:ln>
          </p:spPr>
          <p:txBody>
            <a:bodyPr wrap="square" lIns="0" tIns="0" rIns="0" bIns="0" rtlCol="0">
              <a:noAutofit/>
            </a:bodyPr>
            <a:lstStyle/>
            <a:p>
              <a:endParaRPr/>
            </a:p>
          </p:txBody>
        </p:sp>
        <p:sp>
          <p:nvSpPr>
            <p:cNvPr id="252" name="object 262"/>
            <p:cNvSpPr/>
            <p:nvPr/>
          </p:nvSpPr>
          <p:spPr>
            <a:xfrm>
              <a:off x="3374535" y="2521111"/>
              <a:ext cx="58871" cy="74072"/>
            </a:xfrm>
            <a:custGeom>
              <a:avLst/>
              <a:gdLst/>
              <a:ahLst/>
              <a:cxnLst/>
              <a:rect l="l" t="t" r="r" b="b"/>
              <a:pathLst>
                <a:path w="58871" h="74072">
                  <a:moveTo>
                    <a:pt x="4375" y="0"/>
                  </a:moveTo>
                  <a:lnTo>
                    <a:pt x="0" y="74072"/>
                  </a:lnTo>
                  <a:lnTo>
                    <a:pt x="58871" y="32885"/>
                  </a:lnTo>
                  <a:lnTo>
                    <a:pt x="45876" y="30400"/>
                  </a:lnTo>
                  <a:lnTo>
                    <a:pt x="33662" y="25714"/>
                  </a:lnTo>
                  <a:lnTo>
                    <a:pt x="22496" y="18982"/>
                  </a:lnTo>
                  <a:lnTo>
                    <a:pt x="12645" y="10359"/>
                  </a:lnTo>
                  <a:lnTo>
                    <a:pt x="4375" y="0"/>
                  </a:lnTo>
                  <a:close/>
                </a:path>
              </a:pathLst>
            </a:custGeom>
            <a:solidFill>
              <a:srgbClr val="92D050"/>
            </a:solidFill>
          </p:spPr>
          <p:txBody>
            <a:bodyPr wrap="square" lIns="0" tIns="0" rIns="0" bIns="0" rtlCol="0">
              <a:noAutofit/>
            </a:bodyPr>
            <a:lstStyle/>
            <a:p>
              <a:endParaRPr/>
            </a:p>
          </p:txBody>
        </p:sp>
        <p:sp>
          <p:nvSpPr>
            <p:cNvPr id="253" name="object 263"/>
            <p:cNvSpPr/>
            <p:nvPr/>
          </p:nvSpPr>
          <p:spPr>
            <a:xfrm>
              <a:off x="2733039" y="2595183"/>
              <a:ext cx="641496" cy="0"/>
            </a:xfrm>
            <a:custGeom>
              <a:avLst/>
              <a:gdLst/>
              <a:ahLst/>
              <a:cxnLst/>
              <a:rect l="l" t="t" r="r" b="b"/>
              <a:pathLst>
                <a:path w="641496">
                  <a:moveTo>
                    <a:pt x="641496" y="0"/>
                  </a:moveTo>
                  <a:lnTo>
                    <a:pt x="0" y="0"/>
                  </a:lnTo>
                </a:path>
              </a:pathLst>
            </a:custGeom>
            <a:ln w="12382">
              <a:solidFill>
                <a:srgbClr val="92D050"/>
              </a:solidFill>
            </a:ln>
          </p:spPr>
          <p:txBody>
            <a:bodyPr wrap="square" lIns="0" tIns="0" rIns="0" bIns="0" rtlCol="0">
              <a:noAutofit/>
            </a:bodyPr>
            <a:lstStyle/>
            <a:p>
              <a:endParaRPr/>
            </a:p>
          </p:txBody>
        </p:sp>
        <p:sp>
          <p:nvSpPr>
            <p:cNvPr id="254" name="object 264"/>
            <p:cNvSpPr/>
            <p:nvPr/>
          </p:nvSpPr>
          <p:spPr>
            <a:xfrm>
              <a:off x="2682766" y="2561998"/>
              <a:ext cx="66370" cy="60835"/>
            </a:xfrm>
            <a:custGeom>
              <a:avLst/>
              <a:gdLst/>
              <a:ahLst/>
              <a:cxnLst/>
              <a:rect l="l" t="t" r="r" b="b"/>
              <a:pathLst>
                <a:path w="66370" h="60835">
                  <a:moveTo>
                    <a:pt x="66370" y="0"/>
                  </a:moveTo>
                  <a:lnTo>
                    <a:pt x="0" y="33185"/>
                  </a:lnTo>
                  <a:lnTo>
                    <a:pt x="63890" y="60835"/>
                  </a:lnTo>
                  <a:lnTo>
                    <a:pt x="60225" y="48809"/>
                  </a:lnTo>
                  <a:lnTo>
                    <a:pt x="58640" y="36443"/>
                  </a:lnTo>
                  <a:lnTo>
                    <a:pt x="59136" y="24006"/>
                  </a:lnTo>
                  <a:lnTo>
                    <a:pt x="61712" y="11769"/>
                  </a:lnTo>
                  <a:lnTo>
                    <a:pt x="66370" y="0"/>
                  </a:lnTo>
                  <a:close/>
                </a:path>
              </a:pathLst>
            </a:custGeom>
            <a:solidFill>
              <a:srgbClr val="92D050"/>
            </a:solidFill>
          </p:spPr>
          <p:txBody>
            <a:bodyPr wrap="square" lIns="0" tIns="0" rIns="0" bIns="0" rtlCol="0">
              <a:noAutofit/>
            </a:bodyPr>
            <a:lstStyle/>
            <a:p>
              <a:endParaRPr/>
            </a:p>
          </p:txBody>
        </p:sp>
        <p:sp>
          <p:nvSpPr>
            <p:cNvPr id="255" name="object 265"/>
            <p:cNvSpPr/>
            <p:nvPr/>
          </p:nvSpPr>
          <p:spPr>
            <a:xfrm>
              <a:off x="2531783" y="2595183"/>
              <a:ext cx="164109" cy="272918"/>
            </a:xfrm>
            <a:custGeom>
              <a:avLst/>
              <a:gdLst/>
              <a:ahLst/>
              <a:cxnLst/>
              <a:rect l="l" t="t" r="r" b="b"/>
              <a:pathLst>
                <a:path w="164109" h="272918">
                  <a:moveTo>
                    <a:pt x="164109" y="0"/>
                  </a:moveTo>
                  <a:lnTo>
                    <a:pt x="0" y="272918"/>
                  </a:lnTo>
                </a:path>
              </a:pathLst>
            </a:custGeom>
            <a:ln w="12382">
              <a:solidFill>
                <a:srgbClr val="92D050"/>
              </a:solidFill>
            </a:ln>
          </p:spPr>
          <p:txBody>
            <a:bodyPr wrap="square" lIns="0" tIns="0" rIns="0" bIns="0" rtlCol="0">
              <a:noAutofit/>
            </a:bodyPr>
            <a:lstStyle/>
            <a:p>
              <a:endParaRPr/>
            </a:p>
          </p:txBody>
        </p:sp>
        <p:sp>
          <p:nvSpPr>
            <p:cNvPr id="256" name="object 266"/>
            <p:cNvSpPr/>
            <p:nvPr/>
          </p:nvSpPr>
          <p:spPr>
            <a:xfrm>
              <a:off x="2505862" y="2837170"/>
              <a:ext cx="62655" cy="73981"/>
            </a:xfrm>
            <a:custGeom>
              <a:avLst/>
              <a:gdLst/>
              <a:ahLst/>
              <a:cxnLst/>
              <a:rect l="l" t="t" r="r" b="b"/>
              <a:pathLst>
                <a:path w="62655" h="73981">
                  <a:moveTo>
                    <a:pt x="5778" y="0"/>
                  </a:moveTo>
                  <a:lnTo>
                    <a:pt x="0" y="73981"/>
                  </a:lnTo>
                  <a:lnTo>
                    <a:pt x="62655" y="34216"/>
                  </a:lnTo>
                  <a:lnTo>
                    <a:pt x="59642" y="33920"/>
                  </a:lnTo>
                  <a:lnTo>
                    <a:pt x="46716" y="31193"/>
                  </a:lnTo>
                  <a:lnTo>
                    <a:pt x="34603" y="26277"/>
                  </a:lnTo>
                  <a:lnTo>
                    <a:pt x="23566" y="19332"/>
                  </a:lnTo>
                  <a:lnTo>
                    <a:pt x="13870" y="10519"/>
                  </a:lnTo>
                  <a:lnTo>
                    <a:pt x="5778" y="0"/>
                  </a:lnTo>
                  <a:close/>
                </a:path>
              </a:pathLst>
            </a:custGeom>
            <a:solidFill>
              <a:srgbClr val="92D050"/>
            </a:solidFill>
          </p:spPr>
          <p:txBody>
            <a:bodyPr wrap="square" lIns="0" tIns="0" rIns="0" bIns="0" rtlCol="0">
              <a:noAutofit/>
            </a:bodyPr>
            <a:lstStyle/>
            <a:p>
              <a:endParaRPr/>
            </a:p>
          </p:txBody>
        </p:sp>
        <p:sp>
          <p:nvSpPr>
            <p:cNvPr id="257" name="object 267"/>
            <p:cNvSpPr/>
            <p:nvPr/>
          </p:nvSpPr>
          <p:spPr>
            <a:xfrm>
              <a:off x="2179707" y="2904201"/>
              <a:ext cx="330034" cy="0"/>
            </a:xfrm>
            <a:custGeom>
              <a:avLst/>
              <a:gdLst/>
              <a:ahLst/>
              <a:cxnLst/>
              <a:rect l="l" t="t" r="r" b="b"/>
              <a:pathLst>
                <a:path w="330034">
                  <a:moveTo>
                    <a:pt x="330034" y="0"/>
                  </a:moveTo>
                  <a:lnTo>
                    <a:pt x="0" y="0"/>
                  </a:lnTo>
                </a:path>
              </a:pathLst>
            </a:custGeom>
            <a:ln w="12382">
              <a:solidFill>
                <a:srgbClr val="92D050"/>
              </a:solidFill>
            </a:ln>
          </p:spPr>
          <p:txBody>
            <a:bodyPr wrap="square" lIns="0" tIns="0" rIns="0" bIns="0" rtlCol="0">
              <a:noAutofit/>
            </a:bodyPr>
            <a:lstStyle/>
            <a:p>
              <a:endParaRPr/>
            </a:p>
          </p:txBody>
        </p:sp>
        <p:sp>
          <p:nvSpPr>
            <p:cNvPr id="258" name="object 268"/>
            <p:cNvSpPr/>
            <p:nvPr/>
          </p:nvSpPr>
          <p:spPr>
            <a:xfrm>
              <a:off x="2129516" y="2871016"/>
              <a:ext cx="66370" cy="66370"/>
            </a:xfrm>
            <a:custGeom>
              <a:avLst/>
              <a:gdLst/>
              <a:ahLst/>
              <a:cxnLst/>
              <a:rect l="l" t="t" r="r" b="b"/>
              <a:pathLst>
                <a:path w="66370" h="66370">
                  <a:moveTo>
                    <a:pt x="66370" y="0"/>
                  </a:moveTo>
                  <a:lnTo>
                    <a:pt x="0" y="33185"/>
                  </a:lnTo>
                  <a:lnTo>
                    <a:pt x="66370" y="66370"/>
                  </a:lnTo>
                  <a:lnTo>
                    <a:pt x="63854" y="60795"/>
                  </a:lnTo>
                  <a:lnTo>
                    <a:pt x="60168" y="48778"/>
                  </a:lnTo>
                  <a:lnTo>
                    <a:pt x="58577" y="36420"/>
                  </a:lnTo>
                  <a:lnTo>
                    <a:pt x="59081" y="23991"/>
                  </a:lnTo>
                  <a:lnTo>
                    <a:pt x="61678" y="11761"/>
                  </a:lnTo>
                  <a:lnTo>
                    <a:pt x="66370" y="0"/>
                  </a:lnTo>
                  <a:close/>
                </a:path>
              </a:pathLst>
            </a:custGeom>
            <a:solidFill>
              <a:srgbClr val="92D050"/>
            </a:solidFill>
          </p:spPr>
          <p:txBody>
            <a:bodyPr wrap="square" lIns="0" tIns="0" rIns="0" bIns="0" rtlCol="0">
              <a:noAutofit/>
            </a:bodyPr>
            <a:lstStyle/>
            <a:p>
              <a:endParaRPr/>
            </a:p>
          </p:txBody>
        </p:sp>
        <p:sp>
          <p:nvSpPr>
            <p:cNvPr id="259" name="object 269"/>
            <p:cNvSpPr/>
            <p:nvPr/>
          </p:nvSpPr>
          <p:spPr>
            <a:xfrm>
              <a:off x="1824824" y="2597082"/>
              <a:ext cx="582060" cy="0"/>
            </a:xfrm>
            <a:custGeom>
              <a:avLst/>
              <a:gdLst/>
              <a:ahLst/>
              <a:cxnLst/>
              <a:rect l="l" t="t" r="r" b="b"/>
              <a:pathLst>
                <a:path w="582060">
                  <a:moveTo>
                    <a:pt x="0" y="0"/>
                  </a:moveTo>
                  <a:lnTo>
                    <a:pt x="582060" y="0"/>
                  </a:lnTo>
                </a:path>
              </a:pathLst>
            </a:custGeom>
            <a:ln w="12382">
              <a:solidFill>
                <a:srgbClr val="00AFEF"/>
              </a:solidFill>
            </a:ln>
          </p:spPr>
          <p:txBody>
            <a:bodyPr wrap="square" lIns="0" tIns="0" rIns="0" bIns="0" rtlCol="0">
              <a:noAutofit/>
            </a:bodyPr>
            <a:lstStyle/>
            <a:p>
              <a:endParaRPr/>
            </a:p>
          </p:txBody>
        </p:sp>
        <p:sp>
          <p:nvSpPr>
            <p:cNvPr id="260" name="object 270"/>
            <p:cNvSpPr/>
            <p:nvPr/>
          </p:nvSpPr>
          <p:spPr>
            <a:xfrm>
              <a:off x="2390705" y="2563896"/>
              <a:ext cx="66370" cy="66370"/>
            </a:xfrm>
            <a:custGeom>
              <a:avLst/>
              <a:gdLst/>
              <a:ahLst/>
              <a:cxnLst/>
              <a:rect l="l" t="t" r="r" b="b"/>
              <a:pathLst>
                <a:path w="66370" h="66370">
                  <a:moveTo>
                    <a:pt x="0" y="0"/>
                  </a:moveTo>
                  <a:lnTo>
                    <a:pt x="2516" y="5574"/>
                  </a:lnTo>
                  <a:lnTo>
                    <a:pt x="6201" y="17592"/>
                  </a:lnTo>
                  <a:lnTo>
                    <a:pt x="7792" y="29950"/>
                  </a:lnTo>
                  <a:lnTo>
                    <a:pt x="7289" y="42379"/>
                  </a:lnTo>
                  <a:lnTo>
                    <a:pt x="4691" y="54609"/>
                  </a:lnTo>
                  <a:lnTo>
                    <a:pt x="0" y="66370"/>
                  </a:lnTo>
                  <a:lnTo>
                    <a:pt x="66370" y="33185"/>
                  </a:lnTo>
                  <a:lnTo>
                    <a:pt x="0" y="0"/>
                  </a:lnTo>
                  <a:close/>
                </a:path>
              </a:pathLst>
            </a:custGeom>
            <a:solidFill>
              <a:srgbClr val="00AFEF"/>
            </a:solidFill>
          </p:spPr>
          <p:txBody>
            <a:bodyPr wrap="square" lIns="0" tIns="0" rIns="0" bIns="0" rtlCol="0">
              <a:noAutofit/>
            </a:bodyPr>
            <a:lstStyle/>
            <a:p>
              <a:endParaRPr/>
            </a:p>
          </p:txBody>
        </p:sp>
        <p:sp>
          <p:nvSpPr>
            <p:cNvPr id="261" name="object 271"/>
            <p:cNvSpPr txBox="1"/>
            <p:nvPr/>
          </p:nvSpPr>
          <p:spPr>
            <a:xfrm>
              <a:off x="1661553" y="1786845"/>
              <a:ext cx="290830" cy="116205"/>
            </a:xfrm>
            <a:prstGeom prst="rect">
              <a:avLst/>
            </a:prstGeom>
          </p:spPr>
          <p:txBody>
            <a:bodyPr vert="horz" wrap="square" lIns="0" tIns="0" rIns="0" bIns="0" rtlCol="0">
              <a:noAutofit/>
            </a:bodyPr>
            <a:lstStyle/>
            <a:p>
              <a:pPr marL="12700">
                <a:lnSpc>
                  <a:spcPct val="100000"/>
                </a:lnSpc>
              </a:pPr>
              <a:r>
                <a:rPr sz="1400" b="1" spc="-80" dirty="0">
                  <a:solidFill>
                    <a:srgbClr val="FF33CC"/>
                  </a:solidFill>
                  <a:latin typeface="Arial"/>
                  <a:cs typeface="Arial"/>
                </a:rPr>
                <a:t>T</a:t>
              </a:r>
              <a:r>
                <a:rPr sz="1400" b="1" spc="-25" dirty="0">
                  <a:solidFill>
                    <a:srgbClr val="FF33CC"/>
                  </a:solidFill>
                  <a:latin typeface="Arial"/>
                  <a:cs typeface="Arial"/>
                </a:rPr>
                <a:t>r</a:t>
              </a:r>
              <a:r>
                <a:rPr sz="1400" b="1" spc="-35" dirty="0">
                  <a:solidFill>
                    <a:srgbClr val="FF33CC"/>
                  </a:solidFill>
                  <a:latin typeface="Arial"/>
                  <a:cs typeface="Arial"/>
                </a:rPr>
                <a:t>ai</a:t>
              </a:r>
              <a:r>
                <a:rPr sz="1400" b="1" spc="-55" dirty="0">
                  <a:solidFill>
                    <a:srgbClr val="FF33CC"/>
                  </a:solidFill>
                  <a:latin typeface="Arial"/>
                  <a:cs typeface="Arial"/>
                </a:rPr>
                <a:t>n</a:t>
              </a:r>
              <a:r>
                <a:rPr sz="1400" b="1" spc="-105" dirty="0">
                  <a:solidFill>
                    <a:srgbClr val="FF33CC"/>
                  </a:solidFill>
                  <a:latin typeface="Arial"/>
                  <a:cs typeface="Arial"/>
                </a:rPr>
                <a:t>s</a:t>
              </a:r>
              <a:r>
                <a:rPr sz="1400" b="1" spc="-35" dirty="0">
                  <a:solidFill>
                    <a:srgbClr val="FF33CC"/>
                  </a:solidFill>
                  <a:latin typeface="Arial"/>
                  <a:cs typeface="Arial"/>
                </a:rPr>
                <a:t> </a:t>
              </a:r>
              <a:r>
                <a:rPr sz="1400" b="1" spc="-100" dirty="0">
                  <a:solidFill>
                    <a:srgbClr val="FF33CC"/>
                  </a:solidFill>
                  <a:latin typeface="Arial"/>
                  <a:cs typeface="Arial"/>
                </a:rPr>
                <a:t>F</a:t>
              </a:r>
              <a:endParaRPr sz="1400" dirty="0">
                <a:latin typeface="Arial"/>
                <a:cs typeface="Arial"/>
              </a:endParaRPr>
            </a:p>
          </p:txBody>
        </p:sp>
        <p:sp>
          <p:nvSpPr>
            <p:cNvPr id="262" name="object 272"/>
            <p:cNvSpPr txBox="1"/>
            <p:nvPr/>
          </p:nvSpPr>
          <p:spPr>
            <a:xfrm>
              <a:off x="2033028" y="2482973"/>
              <a:ext cx="350990" cy="95295"/>
            </a:xfrm>
            <a:prstGeom prst="rect">
              <a:avLst/>
            </a:prstGeom>
          </p:spPr>
          <p:txBody>
            <a:bodyPr vert="horz" wrap="square" lIns="0" tIns="0" rIns="0" bIns="0" rtlCol="0">
              <a:noAutofit/>
            </a:bodyPr>
            <a:lstStyle/>
            <a:p>
              <a:pPr marL="12700">
                <a:lnSpc>
                  <a:spcPct val="100000"/>
                </a:lnSpc>
              </a:pPr>
              <a:r>
                <a:rPr sz="1400" b="1" spc="-80" dirty="0">
                  <a:solidFill>
                    <a:srgbClr val="00AFEF"/>
                  </a:solidFill>
                  <a:latin typeface="Arial"/>
                  <a:cs typeface="Arial"/>
                </a:rPr>
                <a:t>T</a:t>
              </a:r>
              <a:r>
                <a:rPr sz="1400" b="1" spc="-25" dirty="0">
                  <a:solidFill>
                    <a:srgbClr val="00AFEF"/>
                  </a:solidFill>
                  <a:latin typeface="Arial"/>
                  <a:cs typeface="Arial"/>
                </a:rPr>
                <a:t>r</a:t>
              </a:r>
              <a:r>
                <a:rPr sz="1400" b="1" spc="-35" dirty="0">
                  <a:solidFill>
                    <a:srgbClr val="00AFEF"/>
                  </a:solidFill>
                  <a:latin typeface="Arial"/>
                  <a:cs typeface="Arial"/>
                </a:rPr>
                <a:t>ai</a:t>
              </a:r>
              <a:r>
                <a:rPr sz="1400" b="1" spc="-55" dirty="0">
                  <a:solidFill>
                    <a:srgbClr val="00AFEF"/>
                  </a:solidFill>
                  <a:latin typeface="Arial"/>
                  <a:cs typeface="Arial"/>
                </a:rPr>
                <a:t>n</a:t>
              </a:r>
              <a:r>
                <a:rPr sz="1400" b="1" spc="-105" dirty="0">
                  <a:solidFill>
                    <a:srgbClr val="00AFEF"/>
                  </a:solidFill>
                  <a:latin typeface="Arial"/>
                  <a:cs typeface="Arial"/>
                </a:rPr>
                <a:t>s</a:t>
              </a:r>
              <a:r>
                <a:rPr sz="1400" b="1" spc="-35" dirty="0">
                  <a:solidFill>
                    <a:srgbClr val="00AFEF"/>
                  </a:solidFill>
                  <a:latin typeface="Arial"/>
                  <a:cs typeface="Arial"/>
                </a:rPr>
                <a:t> </a:t>
              </a:r>
              <a:r>
                <a:rPr sz="1400" b="1" spc="-130" dirty="0">
                  <a:solidFill>
                    <a:srgbClr val="00AFEF"/>
                  </a:solidFill>
                  <a:latin typeface="Arial"/>
                  <a:cs typeface="Arial"/>
                </a:rPr>
                <a:t>C</a:t>
              </a:r>
              <a:endParaRPr sz="1400" dirty="0">
                <a:latin typeface="Arial"/>
                <a:cs typeface="Arial"/>
              </a:endParaRPr>
            </a:p>
          </p:txBody>
        </p:sp>
        <p:sp>
          <p:nvSpPr>
            <p:cNvPr id="263" name="object 273"/>
            <p:cNvSpPr txBox="1"/>
            <p:nvPr/>
          </p:nvSpPr>
          <p:spPr>
            <a:xfrm>
              <a:off x="2928200" y="2477161"/>
              <a:ext cx="284480" cy="116205"/>
            </a:xfrm>
            <a:prstGeom prst="rect">
              <a:avLst/>
            </a:prstGeom>
          </p:spPr>
          <p:txBody>
            <a:bodyPr vert="horz" wrap="square" lIns="0" tIns="0" rIns="0" bIns="0" rtlCol="0">
              <a:noAutofit/>
            </a:bodyPr>
            <a:lstStyle/>
            <a:p>
              <a:pPr marL="12700">
                <a:lnSpc>
                  <a:spcPct val="100000"/>
                </a:lnSpc>
              </a:pPr>
              <a:r>
                <a:rPr sz="1400" b="1" spc="-80" dirty="0">
                  <a:solidFill>
                    <a:srgbClr val="92D050"/>
                  </a:solidFill>
                  <a:latin typeface="Arial"/>
                  <a:cs typeface="Arial"/>
                </a:rPr>
                <a:t>T</a:t>
              </a:r>
              <a:r>
                <a:rPr sz="1400" b="1" spc="-25" dirty="0">
                  <a:solidFill>
                    <a:srgbClr val="92D050"/>
                  </a:solidFill>
                  <a:latin typeface="Arial"/>
                  <a:cs typeface="Arial"/>
                </a:rPr>
                <a:t>r</a:t>
              </a:r>
              <a:r>
                <a:rPr sz="1400" b="1" spc="-45" dirty="0">
                  <a:solidFill>
                    <a:srgbClr val="92D050"/>
                  </a:solidFill>
                  <a:latin typeface="Arial"/>
                  <a:cs typeface="Arial"/>
                </a:rPr>
                <a:t>a</a:t>
              </a:r>
              <a:r>
                <a:rPr sz="1400" b="1" spc="-55" dirty="0">
                  <a:solidFill>
                    <a:srgbClr val="92D050"/>
                  </a:solidFill>
                  <a:latin typeface="Arial"/>
                  <a:cs typeface="Arial"/>
                </a:rPr>
                <a:t>n</a:t>
              </a:r>
              <a:r>
                <a:rPr sz="1400" b="1" spc="-105" dirty="0">
                  <a:solidFill>
                    <a:srgbClr val="92D050"/>
                  </a:solidFill>
                  <a:latin typeface="Arial"/>
                  <a:cs typeface="Arial"/>
                </a:rPr>
                <a:t>s</a:t>
              </a:r>
              <a:r>
                <a:rPr sz="1400" b="1" spc="-35" dirty="0">
                  <a:solidFill>
                    <a:srgbClr val="92D050"/>
                  </a:solidFill>
                  <a:latin typeface="Arial"/>
                  <a:cs typeface="Arial"/>
                </a:rPr>
                <a:t> </a:t>
              </a:r>
              <a:r>
                <a:rPr sz="1400" b="1" spc="-65" dirty="0">
                  <a:solidFill>
                    <a:srgbClr val="92D050"/>
                  </a:solidFill>
                  <a:latin typeface="Arial"/>
                  <a:cs typeface="Arial"/>
                </a:rPr>
                <a:t>D</a:t>
              </a:r>
              <a:endParaRPr sz="1400">
                <a:latin typeface="Arial"/>
                <a:cs typeface="Arial"/>
              </a:endParaRPr>
            </a:p>
          </p:txBody>
        </p:sp>
      </p:grpSp>
    </p:spTree>
    <p:extLst>
      <p:ext uri="{BB962C8B-B14F-4D97-AF65-F5344CB8AC3E}">
        <p14:creationId xmlns:p14="http://schemas.microsoft.com/office/powerpoint/2010/main" val="836346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Объект 4"/>
          <p:cNvSpPr>
            <a:spLocks/>
          </p:cNvSpPr>
          <p:nvPr/>
        </p:nvSpPr>
        <p:spPr bwMode="auto">
          <a:xfrm>
            <a:off x="251520" y="1097986"/>
            <a:ext cx="8640959" cy="1682570"/>
          </a:xfrm>
          <a:prstGeom prst="rect">
            <a:avLst/>
          </a:prstGeom>
          <a:noFill/>
          <a:ln w="9525">
            <a:noFill/>
            <a:miter lim="800000"/>
            <a:headEnd/>
            <a:tailEnd/>
          </a:ln>
        </p:spPr>
        <p:txBody>
          <a:bodyPr/>
          <a:lstStyle/>
          <a:p>
            <a:pPr algn="just"/>
            <a:r>
              <a:rPr lang="en-US" sz="1400" b="1" dirty="0">
                <a:solidFill>
                  <a:schemeClr val="accent2"/>
                </a:solidFill>
                <a:latin typeface="+mn-lt"/>
              </a:rPr>
              <a:t>The developed methods and means of intellectualization of representation and processing of knowledge based on automated theorem proving in the calculus of positively constructed formulas (PCFs) which is used at the top level of centralized system of group control for the construction plans with the help of logic deductions on a specification of the goal from the specification of functional capabilities of the controlled objects considered as separate ones or those joined into a group. Real-time data from the objects going to the knowledge base and is accounted while designing the plans.</a:t>
            </a:r>
            <a:endParaRPr lang="ru-RU" sz="1400" b="1" dirty="0">
              <a:solidFill>
                <a:schemeClr val="accent2"/>
              </a:solidFill>
              <a:latin typeface="+mn-lt"/>
            </a:endParaRPr>
          </a:p>
        </p:txBody>
      </p:sp>
      <p:sp>
        <p:nvSpPr>
          <p:cNvPr id="13315" name="Rectangle 1"/>
          <p:cNvSpPr>
            <a:spLocks noChangeArrowheads="1"/>
          </p:cNvSpPr>
          <p:nvPr/>
        </p:nvSpPr>
        <p:spPr bwMode="auto">
          <a:xfrm>
            <a:off x="251519" y="5096508"/>
            <a:ext cx="8640959" cy="1384995"/>
          </a:xfrm>
          <a:prstGeom prst="rect">
            <a:avLst/>
          </a:prstGeom>
          <a:noFill/>
          <a:ln w="9525">
            <a:noFill/>
            <a:miter lim="800000"/>
            <a:headEnd/>
            <a:tailEnd/>
          </a:ln>
        </p:spPr>
        <p:txBody>
          <a:bodyPr wrap="square" anchor="ctr">
            <a:spAutoFit/>
          </a:bodyPr>
          <a:lstStyle/>
          <a:p>
            <a:pPr indent="349250" algn="just">
              <a:tabLst>
                <a:tab pos="3060700" algn="ctr"/>
                <a:tab pos="6119813" algn="r"/>
              </a:tabLst>
            </a:pPr>
            <a:r>
              <a:rPr lang="en-US" sz="1400" b="1" dirty="0">
                <a:solidFill>
                  <a:schemeClr val="accent2"/>
                </a:solidFill>
                <a:latin typeface="+mn-lt"/>
              </a:rPr>
              <a:t>Discrete-event modeling is applied at different levels of AUV group control system. To study and synthesis of discrete-event systems, Lyapunov functions method is applied, as well as the original method of logical-algebraic equations. For example, for the problem of decentralized redistribution of AUVs over the water areas according to their priorities </a:t>
            </a:r>
            <a:r>
              <a:rPr lang="en-US" sz="1400" b="1" dirty="0" err="1">
                <a:solidFill>
                  <a:schemeClr val="accent2"/>
                </a:solidFill>
                <a:latin typeface="+mn-lt"/>
              </a:rPr>
              <a:t>Lyapunov</a:t>
            </a:r>
            <a:r>
              <a:rPr lang="en-US" sz="1400" b="1" dirty="0">
                <a:solidFill>
                  <a:schemeClr val="accent2"/>
                </a:solidFill>
                <a:latin typeface="+mn-lt"/>
              </a:rPr>
              <a:t> asymptotical stability is proved for the set of system states describing even distribution, which is as closed as possible to the proportional one.</a:t>
            </a:r>
            <a:endParaRPr lang="ru-RU" sz="1400" b="1" dirty="0">
              <a:solidFill>
                <a:schemeClr val="accent2"/>
              </a:solidFill>
              <a:latin typeface="+mn-lt"/>
            </a:endParaRPr>
          </a:p>
        </p:txBody>
      </p:sp>
      <p:sp>
        <p:nvSpPr>
          <p:cNvPr id="13342" name="Rectangle 30"/>
          <p:cNvSpPr>
            <a:spLocks noChangeArrowheads="1"/>
          </p:cNvSpPr>
          <p:nvPr/>
        </p:nvSpPr>
        <p:spPr bwMode="auto">
          <a:xfrm>
            <a:off x="395536" y="747148"/>
            <a:ext cx="8496941" cy="400110"/>
          </a:xfrm>
          <a:prstGeom prst="rect">
            <a:avLst/>
          </a:prstGeom>
          <a:noFill/>
          <a:ln w="9525">
            <a:noFill/>
            <a:miter lim="800000"/>
            <a:headEnd/>
            <a:tailEnd/>
          </a:ln>
          <a:effectLst/>
        </p:spPr>
        <p:txBody>
          <a:bodyPr wrap="square">
            <a:spAutoFit/>
          </a:bodyPr>
          <a:lstStyle/>
          <a:p>
            <a:r>
              <a:rPr lang="en-US" sz="2000" b="1" dirty="0">
                <a:solidFill>
                  <a:srgbClr val="CC0000"/>
                </a:solidFill>
              </a:rPr>
              <a:t>Control  problem  for  a  group  of autonomous  underwater  vehicles</a:t>
            </a:r>
            <a:endParaRPr lang="en-GB" sz="2000" b="1" dirty="0">
              <a:solidFill>
                <a:srgbClr val="CC0000"/>
              </a:solidFill>
            </a:endParaRPr>
          </a:p>
        </p:txBody>
      </p:sp>
      <p:grpSp>
        <p:nvGrpSpPr>
          <p:cNvPr id="21" name="Группа 20"/>
          <p:cNvGrpSpPr/>
          <p:nvPr/>
        </p:nvGrpSpPr>
        <p:grpSpPr>
          <a:xfrm>
            <a:off x="2276475" y="2513647"/>
            <a:ext cx="5228590" cy="2616200"/>
            <a:chOff x="2006600" y="3754120"/>
            <a:chExt cx="5228590" cy="2616200"/>
          </a:xfrm>
        </p:grpSpPr>
        <p:sp>
          <p:nvSpPr>
            <p:cNvPr id="22" name="object 3"/>
            <p:cNvSpPr/>
            <p:nvPr/>
          </p:nvSpPr>
          <p:spPr>
            <a:xfrm>
              <a:off x="3017520" y="4775200"/>
              <a:ext cx="11430" cy="566419"/>
            </a:xfrm>
            <a:custGeom>
              <a:avLst/>
              <a:gdLst/>
              <a:ahLst/>
              <a:cxnLst/>
              <a:rect l="l" t="t" r="r" b="b"/>
              <a:pathLst>
                <a:path w="11430" h="566420">
                  <a:moveTo>
                    <a:pt x="11430" y="0"/>
                  </a:moveTo>
                  <a:lnTo>
                    <a:pt x="2540" y="0"/>
                  </a:lnTo>
                  <a:lnTo>
                    <a:pt x="0" y="566419"/>
                  </a:lnTo>
                  <a:lnTo>
                    <a:pt x="10160" y="566419"/>
                  </a:lnTo>
                  <a:lnTo>
                    <a:pt x="11430" y="0"/>
                  </a:lnTo>
                  <a:close/>
                </a:path>
              </a:pathLst>
            </a:custGeom>
            <a:solidFill>
              <a:srgbClr val="000000"/>
            </a:solidFill>
          </p:spPr>
          <p:txBody>
            <a:bodyPr wrap="square" lIns="0" tIns="0" rIns="0" bIns="0" rtlCol="0">
              <a:noAutofit/>
            </a:bodyPr>
            <a:lstStyle/>
            <a:p>
              <a:endParaRPr/>
            </a:p>
          </p:txBody>
        </p:sp>
        <p:sp>
          <p:nvSpPr>
            <p:cNvPr id="23" name="object 4"/>
            <p:cNvSpPr/>
            <p:nvPr/>
          </p:nvSpPr>
          <p:spPr>
            <a:xfrm>
              <a:off x="2985770" y="4715509"/>
              <a:ext cx="76200" cy="74929"/>
            </a:xfrm>
            <a:custGeom>
              <a:avLst/>
              <a:gdLst/>
              <a:ahLst/>
              <a:cxnLst/>
              <a:rect l="l" t="t" r="r" b="b"/>
              <a:pathLst>
                <a:path w="76200" h="74929">
                  <a:moveTo>
                    <a:pt x="38100" y="0"/>
                  </a:moveTo>
                  <a:lnTo>
                    <a:pt x="0" y="74929"/>
                  </a:lnTo>
                  <a:lnTo>
                    <a:pt x="76200" y="74929"/>
                  </a:lnTo>
                  <a:lnTo>
                    <a:pt x="38100" y="0"/>
                  </a:lnTo>
                  <a:close/>
                </a:path>
              </a:pathLst>
            </a:custGeom>
            <a:solidFill>
              <a:srgbClr val="000000"/>
            </a:solidFill>
          </p:spPr>
          <p:txBody>
            <a:bodyPr wrap="square" lIns="0" tIns="0" rIns="0" bIns="0" rtlCol="0">
              <a:noAutofit/>
            </a:bodyPr>
            <a:lstStyle/>
            <a:p>
              <a:endParaRPr/>
            </a:p>
          </p:txBody>
        </p:sp>
        <p:sp>
          <p:nvSpPr>
            <p:cNvPr id="24" name="object 5"/>
            <p:cNvSpPr/>
            <p:nvPr/>
          </p:nvSpPr>
          <p:spPr>
            <a:xfrm>
              <a:off x="2006600" y="5335270"/>
              <a:ext cx="2785110" cy="1035050"/>
            </a:xfrm>
            <a:custGeom>
              <a:avLst/>
              <a:gdLst/>
              <a:ahLst/>
              <a:cxnLst/>
              <a:rect l="l" t="t" r="r" b="b"/>
              <a:pathLst>
                <a:path w="2785110" h="1035050">
                  <a:moveTo>
                    <a:pt x="2785110" y="0"/>
                  </a:moveTo>
                  <a:lnTo>
                    <a:pt x="0" y="0"/>
                  </a:lnTo>
                  <a:lnTo>
                    <a:pt x="0" y="1035049"/>
                  </a:lnTo>
                  <a:lnTo>
                    <a:pt x="2785110" y="1035049"/>
                  </a:lnTo>
                  <a:lnTo>
                    <a:pt x="2785110" y="0"/>
                  </a:lnTo>
                  <a:close/>
                </a:path>
              </a:pathLst>
            </a:custGeom>
            <a:solidFill>
              <a:srgbClr val="FFFFFF"/>
            </a:solidFill>
          </p:spPr>
          <p:txBody>
            <a:bodyPr wrap="square" lIns="0" tIns="0" rIns="0" bIns="0" rtlCol="0">
              <a:noAutofit/>
            </a:bodyPr>
            <a:lstStyle/>
            <a:p>
              <a:endParaRPr/>
            </a:p>
          </p:txBody>
        </p:sp>
        <p:sp>
          <p:nvSpPr>
            <p:cNvPr id="25" name="object 6"/>
            <p:cNvSpPr/>
            <p:nvPr/>
          </p:nvSpPr>
          <p:spPr>
            <a:xfrm>
              <a:off x="2006600" y="5335270"/>
              <a:ext cx="2785110" cy="1035050"/>
            </a:xfrm>
            <a:custGeom>
              <a:avLst/>
              <a:gdLst/>
              <a:ahLst/>
              <a:cxnLst/>
              <a:rect l="l" t="t" r="r" b="b"/>
              <a:pathLst>
                <a:path w="2785110" h="1035050">
                  <a:moveTo>
                    <a:pt x="1393189" y="1035049"/>
                  </a:moveTo>
                  <a:lnTo>
                    <a:pt x="0" y="1035049"/>
                  </a:lnTo>
                  <a:lnTo>
                    <a:pt x="0" y="0"/>
                  </a:lnTo>
                  <a:lnTo>
                    <a:pt x="2785110" y="0"/>
                  </a:lnTo>
                  <a:lnTo>
                    <a:pt x="2785110" y="1035049"/>
                  </a:lnTo>
                  <a:lnTo>
                    <a:pt x="1393189" y="1035049"/>
                  </a:lnTo>
                  <a:close/>
                </a:path>
              </a:pathLst>
            </a:custGeom>
            <a:ln w="9344">
              <a:solidFill>
                <a:srgbClr val="000000"/>
              </a:solidFill>
            </a:ln>
          </p:spPr>
          <p:txBody>
            <a:bodyPr wrap="square" lIns="0" tIns="0" rIns="0" bIns="0" rtlCol="0">
              <a:noAutofit/>
            </a:bodyPr>
            <a:lstStyle/>
            <a:p>
              <a:endParaRPr/>
            </a:p>
          </p:txBody>
        </p:sp>
        <p:sp>
          <p:nvSpPr>
            <p:cNvPr id="26" name="object 7"/>
            <p:cNvSpPr txBox="1"/>
            <p:nvPr/>
          </p:nvSpPr>
          <p:spPr>
            <a:xfrm>
              <a:off x="2763520" y="5389879"/>
              <a:ext cx="1268730" cy="203200"/>
            </a:xfrm>
            <a:prstGeom prst="rect">
              <a:avLst/>
            </a:prstGeom>
          </p:spPr>
          <p:txBody>
            <a:bodyPr vert="horz" wrap="square" lIns="0" tIns="0" rIns="0" bIns="0" rtlCol="0">
              <a:noAutofit/>
            </a:bodyPr>
            <a:lstStyle/>
            <a:p>
              <a:pPr marL="12700">
                <a:lnSpc>
                  <a:spcPct val="100000"/>
                </a:lnSpc>
              </a:pPr>
              <a:r>
                <a:rPr sz="1200" dirty="0">
                  <a:latin typeface="Calibri Light"/>
                  <a:cs typeface="Calibri Light"/>
                </a:rPr>
                <a:t>V</a:t>
              </a:r>
              <a:r>
                <a:rPr sz="1200" spc="-5" dirty="0">
                  <a:latin typeface="Calibri Light"/>
                  <a:cs typeface="Calibri Light"/>
                </a:rPr>
                <a:t>i</a:t>
              </a:r>
              <a:r>
                <a:rPr sz="1200" spc="5" dirty="0">
                  <a:latin typeface="Calibri Light"/>
                  <a:cs typeface="Calibri Light"/>
                </a:rPr>
                <a:t>rt</a:t>
              </a:r>
              <a:r>
                <a:rPr sz="1200" spc="-15" dirty="0">
                  <a:latin typeface="Calibri Light"/>
                  <a:cs typeface="Calibri Light"/>
                </a:rPr>
                <a:t>u</a:t>
              </a:r>
              <a:r>
                <a:rPr sz="1200" spc="-5" dirty="0">
                  <a:latin typeface="Calibri Light"/>
                  <a:cs typeface="Calibri Light"/>
                </a:rPr>
                <a:t>al</a:t>
              </a:r>
              <a:r>
                <a:rPr sz="1200" spc="20" dirty="0">
                  <a:latin typeface="Calibri Light"/>
                  <a:cs typeface="Calibri Light"/>
                </a:rPr>
                <a:t> </a:t>
              </a:r>
              <a:r>
                <a:rPr sz="1200" spc="-20" dirty="0">
                  <a:latin typeface="Calibri Light"/>
                  <a:cs typeface="Calibri Light"/>
                </a:rPr>
                <a:t>E</a:t>
              </a:r>
              <a:r>
                <a:rPr sz="1200" spc="-5" dirty="0">
                  <a:latin typeface="Calibri Light"/>
                  <a:cs typeface="Calibri Light"/>
                </a:rPr>
                <a:t>n</a:t>
              </a:r>
              <a:r>
                <a:rPr sz="1200" spc="0" dirty="0">
                  <a:latin typeface="Calibri Light"/>
                  <a:cs typeface="Calibri Light"/>
                </a:rPr>
                <a:t>v</a:t>
              </a:r>
              <a:r>
                <a:rPr sz="1200" spc="-5" dirty="0">
                  <a:latin typeface="Calibri Light"/>
                  <a:cs typeface="Calibri Light"/>
                </a:rPr>
                <a:t>i</a:t>
              </a:r>
              <a:r>
                <a:rPr sz="1200" spc="0" dirty="0">
                  <a:latin typeface="Calibri Light"/>
                  <a:cs typeface="Calibri Light"/>
                </a:rPr>
                <a:t>r</a:t>
              </a:r>
              <a:r>
                <a:rPr sz="1200" spc="10" dirty="0">
                  <a:latin typeface="Calibri Light"/>
                  <a:cs typeface="Calibri Light"/>
                </a:rPr>
                <a:t>o</a:t>
              </a:r>
              <a:r>
                <a:rPr sz="1200" spc="-15" dirty="0">
                  <a:latin typeface="Calibri Light"/>
                  <a:cs typeface="Calibri Light"/>
                </a:rPr>
                <a:t>n</a:t>
              </a:r>
              <a:r>
                <a:rPr sz="1200" spc="0" dirty="0">
                  <a:latin typeface="Calibri Light"/>
                  <a:cs typeface="Calibri Light"/>
                </a:rPr>
                <a:t>m</a:t>
              </a:r>
              <a:r>
                <a:rPr sz="1200" spc="5" dirty="0">
                  <a:latin typeface="Calibri Light"/>
                  <a:cs typeface="Calibri Light"/>
                </a:rPr>
                <a:t>e</a:t>
              </a:r>
              <a:r>
                <a:rPr sz="1200" spc="-5" dirty="0">
                  <a:latin typeface="Calibri Light"/>
                  <a:cs typeface="Calibri Light"/>
                </a:rPr>
                <a:t>nt</a:t>
              </a:r>
              <a:endParaRPr sz="1200">
                <a:latin typeface="Calibri Light"/>
                <a:cs typeface="Calibri Light"/>
              </a:endParaRPr>
            </a:p>
          </p:txBody>
        </p:sp>
        <p:sp>
          <p:nvSpPr>
            <p:cNvPr id="27" name="object 8"/>
            <p:cNvSpPr/>
            <p:nvPr/>
          </p:nvSpPr>
          <p:spPr>
            <a:xfrm>
              <a:off x="5393690" y="3803650"/>
              <a:ext cx="1841500" cy="901700"/>
            </a:xfrm>
            <a:prstGeom prst="rect">
              <a:avLst/>
            </a:prstGeom>
            <a:blipFill>
              <a:blip r:embed="rId3" cstate="print"/>
              <a:stretch>
                <a:fillRect/>
              </a:stretch>
            </a:blipFill>
          </p:spPr>
          <p:txBody>
            <a:bodyPr wrap="square" lIns="0" tIns="0" rIns="0" bIns="0" rtlCol="0">
              <a:noAutofit/>
            </a:bodyPr>
            <a:lstStyle/>
            <a:p>
              <a:endParaRPr/>
            </a:p>
          </p:txBody>
        </p:sp>
        <p:sp>
          <p:nvSpPr>
            <p:cNvPr id="28" name="object 9"/>
            <p:cNvSpPr txBox="1"/>
            <p:nvPr/>
          </p:nvSpPr>
          <p:spPr>
            <a:xfrm>
              <a:off x="5939790" y="4163059"/>
              <a:ext cx="756920" cy="203200"/>
            </a:xfrm>
            <a:prstGeom prst="rect">
              <a:avLst/>
            </a:prstGeom>
          </p:spPr>
          <p:txBody>
            <a:bodyPr vert="horz" wrap="square" lIns="0" tIns="0" rIns="0" bIns="0" rtlCol="0">
              <a:noAutofit/>
            </a:bodyPr>
            <a:lstStyle/>
            <a:p>
              <a:pPr marL="12700">
                <a:lnSpc>
                  <a:spcPct val="100000"/>
                </a:lnSpc>
              </a:pPr>
              <a:r>
                <a:rPr sz="1200" b="1" spc="-10" dirty="0">
                  <a:latin typeface="Calibri"/>
                  <a:cs typeface="Calibri"/>
                </a:rPr>
                <a:t>ATP</a:t>
              </a:r>
              <a:r>
                <a:rPr sz="1200" b="1" spc="5" dirty="0">
                  <a:latin typeface="Calibri"/>
                  <a:cs typeface="Calibri"/>
                </a:rPr>
                <a:t> </a:t>
              </a:r>
              <a:r>
                <a:rPr sz="1200" b="1" spc="-15" dirty="0">
                  <a:latin typeface="Calibri"/>
                  <a:cs typeface="Calibri"/>
                </a:rPr>
                <a:t>s</a:t>
              </a:r>
              <a:r>
                <a:rPr sz="1200" b="1" spc="-5" dirty="0">
                  <a:latin typeface="Calibri"/>
                  <a:cs typeface="Calibri"/>
                </a:rPr>
                <a:t>yste</a:t>
              </a:r>
              <a:r>
                <a:rPr sz="1200" b="1" spc="0" dirty="0">
                  <a:latin typeface="Calibri"/>
                  <a:cs typeface="Calibri"/>
                </a:rPr>
                <a:t>m</a:t>
              </a:r>
              <a:endParaRPr sz="1200">
                <a:latin typeface="Calibri"/>
                <a:cs typeface="Calibri"/>
              </a:endParaRPr>
            </a:p>
          </p:txBody>
        </p:sp>
        <p:sp>
          <p:nvSpPr>
            <p:cNvPr id="29" name="object 10"/>
            <p:cNvSpPr txBox="1"/>
            <p:nvPr/>
          </p:nvSpPr>
          <p:spPr>
            <a:xfrm>
              <a:off x="2385060" y="5896609"/>
              <a:ext cx="299085" cy="298450"/>
            </a:xfrm>
            <a:prstGeom prst="rect">
              <a:avLst/>
            </a:prstGeom>
          </p:spPr>
          <p:txBody>
            <a:bodyPr vert="horz" wrap="square" lIns="0" tIns="0" rIns="0" bIns="0" rtlCol="0">
              <a:noAutofit/>
            </a:bodyPr>
            <a:lstStyle/>
            <a:p>
              <a:pPr marL="12700">
                <a:lnSpc>
                  <a:spcPct val="100000"/>
                </a:lnSpc>
              </a:pPr>
              <a:r>
                <a:rPr sz="1800" dirty="0">
                  <a:latin typeface="Calibri"/>
                  <a:cs typeface="Calibri"/>
                </a:rPr>
                <a:t>CO</a:t>
              </a:r>
              <a:endParaRPr sz="1800">
                <a:latin typeface="Calibri"/>
                <a:cs typeface="Calibri"/>
              </a:endParaRPr>
            </a:p>
          </p:txBody>
        </p:sp>
        <p:sp>
          <p:nvSpPr>
            <p:cNvPr id="30" name="object 11"/>
            <p:cNvSpPr txBox="1"/>
            <p:nvPr/>
          </p:nvSpPr>
          <p:spPr>
            <a:xfrm>
              <a:off x="3242310" y="5896609"/>
              <a:ext cx="299085" cy="298450"/>
            </a:xfrm>
            <a:prstGeom prst="rect">
              <a:avLst/>
            </a:prstGeom>
          </p:spPr>
          <p:txBody>
            <a:bodyPr vert="horz" wrap="square" lIns="0" tIns="0" rIns="0" bIns="0" rtlCol="0">
              <a:noAutofit/>
            </a:bodyPr>
            <a:lstStyle/>
            <a:p>
              <a:pPr marL="12700">
                <a:lnSpc>
                  <a:spcPct val="100000"/>
                </a:lnSpc>
              </a:pPr>
              <a:r>
                <a:rPr sz="1800" dirty="0">
                  <a:latin typeface="Calibri"/>
                  <a:cs typeface="Calibri"/>
                </a:rPr>
                <a:t>CO</a:t>
              </a:r>
              <a:endParaRPr sz="1800">
                <a:latin typeface="Calibri"/>
                <a:cs typeface="Calibri"/>
              </a:endParaRPr>
            </a:p>
          </p:txBody>
        </p:sp>
        <p:sp>
          <p:nvSpPr>
            <p:cNvPr id="31" name="object 12"/>
            <p:cNvSpPr/>
            <p:nvPr/>
          </p:nvSpPr>
          <p:spPr>
            <a:xfrm>
              <a:off x="2103120" y="5741670"/>
              <a:ext cx="2566670" cy="603250"/>
            </a:xfrm>
            <a:prstGeom prst="rect">
              <a:avLst/>
            </a:prstGeom>
            <a:blipFill>
              <a:blip r:embed="rId4" cstate="print"/>
              <a:stretch>
                <a:fillRect/>
              </a:stretch>
            </a:blipFill>
          </p:spPr>
          <p:txBody>
            <a:bodyPr wrap="square" lIns="0" tIns="0" rIns="0" bIns="0" rtlCol="0">
              <a:noAutofit/>
            </a:bodyPr>
            <a:lstStyle/>
            <a:p>
              <a:endParaRPr/>
            </a:p>
          </p:txBody>
        </p:sp>
        <p:sp>
          <p:nvSpPr>
            <p:cNvPr id="32" name="object 13"/>
            <p:cNvSpPr txBox="1"/>
            <p:nvPr/>
          </p:nvSpPr>
          <p:spPr>
            <a:xfrm>
              <a:off x="4098290" y="5896609"/>
              <a:ext cx="299085" cy="298450"/>
            </a:xfrm>
            <a:prstGeom prst="rect">
              <a:avLst/>
            </a:prstGeom>
          </p:spPr>
          <p:txBody>
            <a:bodyPr vert="horz" wrap="square" lIns="0" tIns="0" rIns="0" bIns="0" rtlCol="0">
              <a:noAutofit/>
            </a:bodyPr>
            <a:lstStyle/>
            <a:p>
              <a:pPr marL="12700">
                <a:lnSpc>
                  <a:spcPct val="100000"/>
                </a:lnSpc>
              </a:pPr>
              <a:r>
                <a:rPr sz="1800" dirty="0">
                  <a:latin typeface="Calibri"/>
                  <a:cs typeface="Calibri"/>
                </a:rPr>
                <a:t>CO</a:t>
              </a:r>
            </a:p>
          </p:txBody>
        </p:sp>
        <p:sp>
          <p:nvSpPr>
            <p:cNvPr id="33" name="object 14"/>
            <p:cNvSpPr/>
            <p:nvPr/>
          </p:nvSpPr>
          <p:spPr>
            <a:xfrm>
              <a:off x="3630929" y="4578350"/>
              <a:ext cx="11430" cy="701040"/>
            </a:xfrm>
            <a:custGeom>
              <a:avLst/>
              <a:gdLst/>
              <a:ahLst/>
              <a:cxnLst/>
              <a:rect l="l" t="t" r="r" b="b"/>
              <a:pathLst>
                <a:path w="11430" h="701039">
                  <a:moveTo>
                    <a:pt x="8890" y="0"/>
                  </a:moveTo>
                  <a:lnTo>
                    <a:pt x="0" y="0"/>
                  </a:lnTo>
                  <a:lnTo>
                    <a:pt x="1270" y="701040"/>
                  </a:lnTo>
                  <a:lnTo>
                    <a:pt x="11430" y="701040"/>
                  </a:lnTo>
                  <a:lnTo>
                    <a:pt x="8890" y="0"/>
                  </a:lnTo>
                  <a:close/>
                </a:path>
              </a:pathLst>
            </a:custGeom>
            <a:solidFill>
              <a:srgbClr val="000000"/>
            </a:solidFill>
          </p:spPr>
          <p:txBody>
            <a:bodyPr wrap="square" lIns="0" tIns="0" rIns="0" bIns="0" rtlCol="0">
              <a:noAutofit/>
            </a:bodyPr>
            <a:lstStyle/>
            <a:p>
              <a:endParaRPr/>
            </a:p>
          </p:txBody>
        </p:sp>
        <p:sp>
          <p:nvSpPr>
            <p:cNvPr id="34" name="object 15"/>
            <p:cNvSpPr/>
            <p:nvPr/>
          </p:nvSpPr>
          <p:spPr>
            <a:xfrm>
              <a:off x="3599179" y="5264150"/>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noAutofit/>
            </a:bodyPr>
            <a:lstStyle/>
            <a:p>
              <a:endParaRPr/>
            </a:p>
          </p:txBody>
        </p:sp>
        <p:sp>
          <p:nvSpPr>
            <p:cNvPr id="35" name="object 16"/>
            <p:cNvSpPr txBox="1"/>
            <p:nvPr/>
          </p:nvSpPr>
          <p:spPr>
            <a:xfrm>
              <a:off x="2705100" y="4795520"/>
              <a:ext cx="203200" cy="348615"/>
            </a:xfrm>
            <a:prstGeom prst="rect">
              <a:avLst/>
            </a:prstGeom>
          </p:spPr>
          <p:txBody>
            <a:bodyPr vert="vert" wrap="square" lIns="0" tIns="0" rIns="0" bIns="0" rtlCol="0">
              <a:noAutofit/>
            </a:bodyPr>
            <a:lstStyle/>
            <a:p>
              <a:pPr marL="12700">
                <a:lnSpc>
                  <a:spcPct val="100000"/>
                </a:lnSpc>
              </a:pPr>
              <a:r>
                <a:rPr sz="1200" spc="15" dirty="0">
                  <a:latin typeface="Calibri Light"/>
                  <a:cs typeface="Calibri Light"/>
                </a:rPr>
                <a:t>St</a:t>
              </a:r>
              <a:r>
                <a:rPr sz="1200" spc="5" dirty="0">
                  <a:latin typeface="Calibri Light"/>
                  <a:cs typeface="Calibri Light"/>
                </a:rPr>
                <a:t>a</a:t>
              </a:r>
              <a:r>
                <a:rPr sz="1200" spc="15" dirty="0">
                  <a:latin typeface="Calibri Light"/>
                  <a:cs typeface="Calibri Light"/>
                </a:rPr>
                <a:t>t</a:t>
              </a:r>
              <a:r>
                <a:rPr sz="1200" spc="0" dirty="0">
                  <a:latin typeface="Calibri Light"/>
                  <a:cs typeface="Calibri Light"/>
                </a:rPr>
                <a:t>e</a:t>
              </a:r>
              <a:endParaRPr sz="1200">
                <a:latin typeface="Calibri Light"/>
                <a:cs typeface="Calibri Light"/>
              </a:endParaRPr>
            </a:p>
          </p:txBody>
        </p:sp>
        <p:sp>
          <p:nvSpPr>
            <p:cNvPr id="36" name="object 17"/>
            <p:cNvSpPr/>
            <p:nvPr/>
          </p:nvSpPr>
          <p:spPr>
            <a:xfrm>
              <a:off x="4231640" y="4382770"/>
              <a:ext cx="1294130" cy="11430"/>
            </a:xfrm>
            <a:custGeom>
              <a:avLst/>
              <a:gdLst/>
              <a:ahLst/>
              <a:cxnLst/>
              <a:rect l="l" t="t" r="r" b="b"/>
              <a:pathLst>
                <a:path w="1294130" h="11429">
                  <a:moveTo>
                    <a:pt x="1294130" y="0"/>
                  </a:moveTo>
                  <a:lnTo>
                    <a:pt x="0" y="2539"/>
                  </a:lnTo>
                  <a:lnTo>
                    <a:pt x="0" y="11429"/>
                  </a:lnTo>
                  <a:lnTo>
                    <a:pt x="1294130" y="10159"/>
                  </a:lnTo>
                  <a:lnTo>
                    <a:pt x="1294130" y="0"/>
                  </a:lnTo>
                  <a:close/>
                </a:path>
              </a:pathLst>
            </a:custGeom>
            <a:solidFill>
              <a:srgbClr val="000000"/>
            </a:solidFill>
          </p:spPr>
          <p:txBody>
            <a:bodyPr wrap="square" lIns="0" tIns="0" rIns="0" bIns="0" rtlCol="0">
              <a:noAutofit/>
            </a:bodyPr>
            <a:lstStyle/>
            <a:p>
              <a:endParaRPr/>
            </a:p>
          </p:txBody>
        </p:sp>
        <p:sp>
          <p:nvSpPr>
            <p:cNvPr id="37" name="object 18"/>
            <p:cNvSpPr/>
            <p:nvPr/>
          </p:nvSpPr>
          <p:spPr>
            <a:xfrm>
              <a:off x="4171950" y="4352290"/>
              <a:ext cx="74929" cy="74930"/>
            </a:xfrm>
            <a:custGeom>
              <a:avLst/>
              <a:gdLst/>
              <a:ahLst/>
              <a:cxnLst/>
              <a:rect l="l" t="t" r="r" b="b"/>
              <a:pathLst>
                <a:path w="74929" h="74929">
                  <a:moveTo>
                    <a:pt x="74929" y="0"/>
                  </a:moveTo>
                  <a:lnTo>
                    <a:pt x="0" y="36830"/>
                  </a:lnTo>
                  <a:lnTo>
                    <a:pt x="74929" y="74930"/>
                  </a:lnTo>
                  <a:lnTo>
                    <a:pt x="74929" y="0"/>
                  </a:lnTo>
                  <a:close/>
                </a:path>
              </a:pathLst>
            </a:custGeom>
            <a:solidFill>
              <a:srgbClr val="000000"/>
            </a:solidFill>
          </p:spPr>
          <p:txBody>
            <a:bodyPr wrap="square" lIns="0" tIns="0" rIns="0" bIns="0" rtlCol="0">
              <a:noAutofit/>
            </a:bodyPr>
            <a:lstStyle/>
            <a:p>
              <a:endParaRPr/>
            </a:p>
          </p:txBody>
        </p:sp>
        <p:sp>
          <p:nvSpPr>
            <p:cNvPr id="38" name="object 19"/>
            <p:cNvSpPr txBox="1"/>
            <p:nvPr/>
          </p:nvSpPr>
          <p:spPr>
            <a:xfrm>
              <a:off x="4251959" y="3812540"/>
              <a:ext cx="739775" cy="203200"/>
            </a:xfrm>
            <a:prstGeom prst="rect">
              <a:avLst/>
            </a:prstGeom>
          </p:spPr>
          <p:txBody>
            <a:bodyPr vert="horz" wrap="square" lIns="0" tIns="0" rIns="0" bIns="0" rtlCol="0">
              <a:noAutofit/>
            </a:bodyPr>
            <a:lstStyle/>
            <a:p>
              <a:pPr marL="12700">
                <a:lnSpc>
                  <a:spcPct val="100000"/>
                </a:lnSpc>
              </a:pPr>
              <a:r>
                <a:rPr sz="1200" spc="-5" dirty="0">
                  <a:latin typeface="Calibri Light"/>
                  <a:cs typeface="Calibri Light"/>
                </a:rPr>
                <a:t>S</a:t>
              </a:r>
              <a:r>
                <a:rPr sz="1200" spc="5" dirty="0">
                  <a:latin typeface="Calibri Light"/>
                  <a:cs typeface="Calibri Light"/>
                </a:rPr>
                <a:t>t</a:t>
              </a:r>
              <a:r>
                <a:rPr sz="1200" spc="0" dirty="0">
                  <a:latin typeface="Calibri Light"/>
                  <a:cs typeface="Calibri Light"/>
                </a:rPr>
                <a:t>a</a:t>
              </a:r>
              <a:r>
                <a:rPr sz="1200" spc="-5" dirty="0">
                  <a:latin typeface="Calibri Light"/>
                  <a:cs typeface="Calibri Light"/>
                </a:rPr>
                <a:t>t</a:t>
              </a:r>
              <a:r>
                <a:rPr sz="1200" spc="5" dirty="0">
                  <a:latin typeface="Calibri Light"/>
                  <a:cs typeface="Calibri Light"/>
                </a:rPr>
                <a:t>e</a:t>
              </a:r>
              <a:r>
                <a:rPr sz="1200" spc="-5" dirty="0">
                  <a:latin typeface="Calibri Light"/>
                  <a:cs typeface="Calibri Light"/>
                </a:rPr>
                <a:t>,</a:t>
              </a:r>
              <a:r>
                <a:rPr sz="1200" spc="10" dirty="0">
                  <a:latin typeface="Calibri Light"/>
                  <a:cs typeface="Calibri Light"/>
                </a:rPr>
                <a:t> </a:t>
              </a:r>
              <a:r>
                <a:rPr sz="1200" spc="-15" dirty="0">
                  <a:latin typeface="Calibri Light"/>
                  <a:cs typeface="Calibri Light"/>
                </a:rPr>
                <a:t>g</a:t>
              </a:r>
              <a:r>
                <a:rPr sz="1200" spc="10" dirty="0">
                  <a:latin typeface="Calibri Light"/>
                  <a:cs typeface="Calibri Light"/>
                </a:rPr>
                <a:t>o</a:t>
              </a:r>
              <a:r>
                <a:rPr sz="1200" spc="-10" dirty="0">
                  <a:latin typeface="Calibri Light"/>
                  <a:cs typeface="Calibri Light"/>
                </a:rPr>
                <a:t>a</a:t>
              </a:r>
              <a:r>
                <a:rPr sz="1200" spc="5" dirty="0">
                  <a:latin typeface="Calibri Light"/>
                  <a:cs typeface="Calibri Light"/>
                </a:rPr>
                <a:t>l</a:t>
              </a:r>
              <a:r>
                <a:rPr sz="1200" spc="-5" dirty="0">
                  <a:latin typeface="Calibri Light"/>
                  <a:cs typeface="Calibri Light"/>
                </a:rPr>
                <a:t>s</a:t>
              </a:r>
              <a:endParaRPr sz="1200">
                <a:latin typeface="Calibri Light"/>
                <a:cs typeface="Calibri Light"/>
              </a:endParaRPr>
            </a:p>
          </p:txBody>
        </p:sp>
        <p:sp>
          <p:nvSpPr>
            <p:cNvPr id="39" name="object 20"/>
            <p:cNvSpPr txBox="1"/>
            <p:nvPr/>
          </p:nvSpPr>
          <p:spPr>
            <a:xfrm>
              <a:off x="4329429" y="4102120"/>
              <a:ext cx="742315" cy="472440"/>
            </a:xfrm>
            <a:prstGeom prst="rect">
              <a:avLst/>
            </a:prstGeom>
          </p:spPr>
          <p:txBody>
            <a:bodyPr vert="horz" wrap="square" lIns="0" tIns="0" rIns="0" bIns="0" rtlCol="0">
              <a:noAutofit/>
            </a:bodyPr>
            <a:lstStyle/>
            <a:p>
              <a:pPr marL="12700" marR="12700" indent="292100">
                <a:lnSpc>
                  <a:spcPct val="123600"/>
                </a:lnSpc>
              </a:pPr>
              <a:r>
                <a:rPr sz="1200" spc="-5" dirty="0">
                  <a:latin typeface="Calibri Light"/>
                  <a:cs typeface="Calibri Light"/>
                </a:rPr>
                <a:t>Pl</a:t>
              </a:r>
              <a:r>
                <a:rPr sz="1200" spc="0" dirty="0">
                  <a:latin typeface="Calibri Light"/>
                  <a:cs typeface="Calibri Light"/>
                </a:rPr>
                <a:t>a</a:t>
              </a:r>
              <a:r>
                <a:rPr sz="1200" spc="-5" dirty="0">
                  <a:latin typeface="Calibri Light"/>
                  <a:cs typeface="Calibri Light"/>
                </a:rPr>
                <a:t>ns </a:t>
              </a:r>
              <a:r>
                <a:rPr sz="1200" spc="5" dirty="0">
                  <a:latin typeface="Calibri Light"/>
                  <a:cs typeface="Calibri Light"/>
                </a:rPr>
                <a:t>C</a:t>
              </a:r>
              <a:r>
                <a:rPr sz="1200" spc="10" dirty="0">
                  <a:latin typeface="Calibri Light"/>
                  <a:cs typeface="Calibri Light"/>
                </a:rPr>
                <a:t>o</a:t>
              </a:r>
              <a:r>
                <a:rPr sz="1200" spc="0" dirty="0">
                  <a:latin typeface="Calibri Light"/>
                  <a:cs typeface="Calibri Light"/>
                </a:rPr>
                <a:t>r</a:t>
              </a:r>
              <a:r>
                <a:rPr sz="1200" spc="-10" dirty="0">
                  <a:latin typeface="Calibri Light"/>
                  <a:cs typeface="Calibri Light"/>
                </a:rPr>
                <a:t>r</a:t>
              </a:r>
              <a:r>
                <a:rPr sz="1200" spc="15" dirty="0">
                  <a:latin typeface="Calibri Light"/>
                  <a:cs typeface="Calibri Light"/>
                </a:rPr>
                <a:t>e</a:t>
              </a:r>
              <a:r>
                <a:rPr sz="1200" spc="-5" dirty="0">
                  <a:latin typeface="Calibri Light"/>
                  <a:cs typeface="Calibri Light"/>
                </a:rPr>
                <a:t>c</a:t>
              </a:r>
              <a:r>
                <a:rPr sz="1200" spc="5" dirty="0">
                  <a:latin typeface="Calibri Light"/>
                  <a:cs typeface="Calibri Light"/>
                </a:rPr>
                <a:t>t</a:t>
              </a:r>
              <a:r>
                <a:rPr sz="1200" spc="-5" dirty="0">
                  <a:latin typeface="Calibri Light"/>
                  <a:cs typeface="Calibri Light"/>
                </a:rPr>
                <a:t>i</a:t>
              </a:r>
              <a:r>
                <a:rPr sz="1200" spc="10" dirty="0">
                  <a:latin typeface="Calibri Light"/>
                  <a:cs typeface="Calibri Light"/>
                </a:rPr>
                <a:t>o</a:t>
              </a:r>
              <a:r>
                <a:rPr sz="1200" spc="-5" dirty="0">
                  <a:latin typeface="Calibri Light"/>
                  <a:cs typeface="Calibri Light"/>
                </a:rPr>
                <a:t>ns</a:t>
              </a:r>
              <a:endParaRPr sz="1200">
                <a:latin typeface="Calibri Light"/>
                <a:cs typeface="Calibri Light"/>
              </a:endParaRPr>
            </a:p>
          </p:txBody>
        </p:sp>
        <p:sp>
          <p:nvSpPr>
            <p:cNvPr id="40" name="object 21"/>
            <p:cNvSpPr txBox="1"/>
            <p:nvPr/>
          </p:nvSpPr>
          <p:spPr>
            <a:xfrm>
              <a:off x="3876040" y="4757420"/>
              <a:ext cx="203200" cy="371475"/>
            </a:xfrm>
            <a:prstGeom prst="rect">
              <a:avLst/>
            </a:prstGeom>
          </p:spPr>
          <p:txBody>
            <a:bodyPr vert="vert" wrap="square" lIns="0" tIns="0" rIns="0" bIns="0" rtlCol="0">
              <a:noAutofit/>
            </a:bodyPr>
            <a:lstStyle/>
            <a:p>
              <a:pPr marL="12700">
                <a:lnSpc>
                  <a:spcPct val="100000"/>
                </a:lnSpc>
              </a:pPr>
              <a:r>
                <a:rPr sz="1200" spc="15" dirty="0">
                  <a:latin typeface="Calibri Light"/>
                  <a:cs typeface="Calibri Light"/>
                </a:rPr>
                <a:t>G</a:t>
              </a:r>
              <a:r>
                <a:rPr sz="1200" spc="0" dirty="0">
                  <a:latin typeface="Calibri Light"/>
                  <a:cs typeface="Calibri Light"/>
                </a:rPr>
                <a:t>o</a:t>
              </a:r>
              <a:r>
                <a:rPr sz="1200" spc="15" dirty="0">
                  <a:latin typeface="Calibri Light"/>
                  <a:cs typeface="Calibri Light"/>
                </a:rPr>
                <a:t>al</a:t>
              </a:r>
              <a:r>
                <a:rPr sz="1200" spc="0" dirty="0">
                  <a:latin typeface="Calibri Light"/>
                  <a:cs typeface="Calibri Light"/>
                </a:rPr>
                <a:t>s</a:t>
              </a:r>
              <a:endParaRPr sz="1200">
                <a:latin typeface="Calibri Light"/>
                <a:cs typeface="Calibri Light"/>
              </a:endParaRPr>
            </a:p>
          </p:txBody>
        </p:sp>
        <p:sp>
          <p:nvSpPr>
            <p:cNvPr id="41" name="object 22"/>
            <p:cNvSpPr/>
            <p:nvPr/>
          </p:nvSpPr>
          <p:spPr>
            <a:xfrm>
              <a:off x="2359660" y="3754120"/>
              <a:ext cx="1938019" cy="1066800"/>
            </a:xfrm>
            <a:prstGeom prst="rect">
              <a:avLst/>
            </a:prstGeom>
            <a:blipFill>
              <a:blip r:embed="rId5" cstate="print"/>
              <a:stretch>
                <a:fillRect/>
              </a:stretch>
            </a:blipFill>
          </p:spPr>
          <p:txBody>
            <a:bodyPr wrap="square" lIns="0" tIns="0" rIns="0" bIns="0" rtlCol="0">
              <a:noAutofit/>
            </a:bodyPr>
            <a:lstStyle/>
            <a:p>
              <a:endParaRPr/>
            </a:p>
          </p:txBody>
        </p:sp>
        <p:sp>
          <p:nvSpPr>
            <p:cNvPr id="42" name="object 23"/>
            <p:cNvSpPr txBox="1"/>
            <p:nvPr/>
          </p:nvSpPr>
          <p:spPr>
            <a:xfrm>
              <a:off x="2801620" y="4102100"/>
              <a:ext cx="1064260" cy="386080"/>
            </a:xfrm>
            <a:prstGeom prst="rect">
              <a:avLst/>
            </a:prstGeom>
          </p:spPr>
          <p:txBody>
            <a:bodyPr vert="horz" wrap="square" lIns="0" tIns="0" rIns="0" bIns="0" rtlCol="0">
              <a:noAutofit/>
            </a:bodyPr>
            <a:lstStyle/>
            <a:p>
              <a:pPr marL="12700" marR="12700" indent="68580">
                <a:lnSpc>
                  <a:spcPct val="100000"/>
                </a:lnSpc>
              </a:pPr>
              <a:r>
                <a:rPr sz="1200" b="1" dirty="0">
                  <a:latin typeface="Calibri"/>
                  <a:cs typeface="Calibri"/>
                </a:rPr>
                <a:t>C</a:t>
              </a:r>
              <a:r>
                <a:rPr sz="1200" b="1" spc="-5" dirty="0">
                  <a:latin typeface="Calibri"/>
                  <a:cs typeface="Calibri"/>
                </a:rPr>
                <a:t>entr</a:t>
              </a:r>
              <a:r>
                <a:rPr sz="1200" b="1" spc="-15" dirty="0">
                  <a:latin typeface="Calibri"/>
                  <a:cs typeface="Calibri"/>
                </a:rPr>
                <a:t>a</a:t>
              </a:r>
              <a:r>
                <a:rPr sz="1200" b="1" spc="-5" dirty="0">
                  <a:latin typeface="Calibri"/>
                  <a:cs typeface="Calibri"/>
                </a:rPr>
                <a:t>l </a:t>
              </a:r>
              <a:r>
                <a:rPr sz="1200" b="1" spc="-10" dirty="0">
                  <a:latin typeface="Calibri"/>
                  <a:cs typeface="Calibri"/>
                </a:rPr>
                <a:t>S</a:t>
              </a:r>
              <a:r>
                <a:rPr sz="1200" b="1" spc="-5" dirty="0">
                  <a:latin typeface="Calibri"/>
                  <a:cs typeface="Calibri"/>
                </a:rPr>
                <a:t>e</a:t>
              </a:r>
              <a:r>
                <a:rPr sz="1200" b="1" spc="0" dirty="0">
                  <a:latin typeface="Calibri"/>
                  <a:cs typeface="Calibri"/>
                </a:rPr>
                <a:t>r</a:t>
              </a:r>
              <a:r>
                <a:rPr sz="1200" b="1" spc="-10" dirty="0">
                  <a:latin typeface="Calibri"/>
                  <a:cs typeface="Calibri"/>
                </a:rPr>
                <a:t>v</a:t>
              </a:r>
              <a:r>
                <a:rPr sz="1200" b="1" spc="-5" dirty="0">
                  <a:latin typeface="Calibri"/>
                  <a:cs typeface="Calibri"/>
                </a:rPr>
                <a:t>e</a:t>
              </a:r>
              <a:r>
                <a:rPr sz="1200" b="1" spc="0" dirty="0">
                  <a:latin typeface="Calibri"/>
                  <a:cs typeface="Calibri"/>
                </a:rPr>
                <a:t>r </a:t>
              </a:r>
              <a:r>
                <a:rPr sz="1200" b="1" spc="-10" dirty="0">
                  <a:latin typeface="Calibri"/>
                  <a:cs typeface="Calibri"/>
                </a:rPr>
                <a:t>K</a:t>
              </a:r>
              <a:r>
                <a:rPr sz="1200" b="1" spc="-15" dirty="0">
                  <a:latin typeface="Calibri"/>
                  <a:cs typeface="Calibri"/>
                </a:rPr>
                <a:t>n</a:t>
              </a:r>
              <a:r>
                <a:rPr sz="1200" b="1" spc="-10" dirty="0">
                  <a:latin typeface="Calibri"/>
                  <a:cs typeface="Calibri"/>
                </a:rPr>
                <a:t>ow</a:t>
              </a:r>
              <a:r>
                <a:rPr sz="1200" b="1" spc="-5" dirty="0">
                  <a:latin typeface="Calibri"/>
                  <a:cs typeface="Calibri"/>
                </a:rPr>
                <a:t>led</a:t>
              </a:r>
              <a:r>
                <a:rPr sz="1200" b="1" spc="-10" dirty="0">
                  <a:latin typeface="Calibri"/>
                  <a:cs typeface="Calibri"/>
                </a:rPr>
                <a:t>g</a:t>
              </a:r>
              <a:r>
                <a:rPr sz="1200" b="1" spc="0" dirty="0">
                  <a:latin typeface="Calibri"/>
                  <a:cs typeface="Calibri"/>
                </a:rPr>
                <a:t>e </a:t>
              </a:r>
              <a:r>
                <a:rPr sz="1200" b="1" spc="-15" dirty="0">
                  <a:latin typeface="Calibri"/>
                  <a:cs typeface="Calibri"/>
                </a:rPr>
                <a:t>Ba</a:t>
              </a:r>
              <a:r>
                <a:rPr sz="1200" b="1" spc="-5" dirty="0">
                  <a:latin typeface="Calibri"/>
                  <a:cs typeface="Calibri"/>
                </a:rPr>
                <a:t>se</a:t>
              </a:r>
              <a:endParaRPr sz="1200" dirty="0">
                <a:latin typeface="Calibri"/>
                <a:cs typeface="Calibri"/>
              </a:endParaRPr>
            </a:p>
          </p:txBody>
        </p:sp>
        <p:sp>
          <p:nvSpPr>
            <p:cNvPr id="43" name="object 24"/>
            <p:cNvSpPr/>
            <p:nvPr/>
          </p:nvSpPr>
          <p:spPr>
            <a:xfrm>
              <a:off x="4175759" y="4085590"/>
              <a:ext cx="1286510" cy="0"/>
            </a:xfrm>
            <a:custGeom>
              <a:avLst/>
              <a:gdLst/>
              <a:ahLst/>
              <a:cxnLst/>
              <a:rect l="l" t="t" r="r" b="b"/>
              <a:pathLst>
                <a:path w="1286510">
                  <a:moveTo>
                    <a:pt x="0" y="0"/>
                  </a:moveTo>
                  <a:lnTo>
                    <a:pt x="1286510" y="0"/>
                  </a:lnTo>
                </a:path>
              </a:pathLst>
            </a:custGeom>
            <a:ln w="11429">
              <a:solidFill>
                <a:srgbClr val="000000"/>
              </a:solidFill>
            </a:ln>
          </p:spPr>
          <p:txBody>
            <a:bodyPr wrap="square" lIns="0" tIns="0" rIns="0" bIns="0" rtlCol="0">
              <a:noAutofit/>
            </a:bodyPr>
            <a:lstStyle/>
            <a:p>
              <a:endParaRPr/>
            </a:p>
          </p:txBody>
        </p:sp>
        <p:sp>
          <p:nvSpPr>
            <p:cNvPr id="44" name="object 25"/>
            <p:cNvSpPr/>
            <p:nvPr/>
          </p:nvSpPr>
          <p:spPr>
            <a:xfrm>
              <a:off x="5447029" y="4048759"/>
              <a:ext cx="76200" cy="74929"/>
            </a:xfrm>
            <a:custGeom>
              <a:avLst/>
              <a:gdLst/>
              <a:ahLst/>
              <a:cxnLst/>
              <a:rect l="l" t="t" r="r" b="b"/>
              <a:pathLst>
                <a:path w="76200" h="74929">
                  <a:moveTo>
                    <a:pt x="0" y="0"/>
                  </a:moveTo>
                  <a:lnTo>
                    <a:pt x="0" y="74929"/>
                  </a:lnTo>
                  <a:lnTo>
                    <a:pt x="76200" y="38100"/>
                  </a:lnTo>
                  <a:lnTo>
                    <a:pt x="0" y="0"/>
                  </a:lnTo>
                  <a:close/>
                </a:path>
              </a:pathLst>
            </a:custGeom>
            <a:solidFill>
              <a:srgbClr val="000000"/>
            </a:solidFill>
          </p:spPr>
          <p:txBody>
            <a:bodyPr wrap="square" lIns="0" tIns="0" rIns="0" bIns="0" rtlCol="0">
              <a:noAutofit/>
            </a:bodyPr>
            <a:lstStyle/>
            <a:p>
              <a:endParaRPr/>
            </a:p>
          </p:txBody>
        </p:sp>
        <p:sp>
          <p:nvSpPr>
            <p:cNvPr id="45" name="object 13"/>
            <p:cNvSpPr txBox="1"/>
            <p:nvPr/>
          </p:nvSpPr>
          <p:spPr>
            <a:xfrm>
              <a:off x="3236912" y="5857240"/>
              <a:ext cx="299085" cy="298450"/>
            </a:xfrm>
            <a:prstGeom prst="rect">
              <a:avLst/>
            </a:prstGeom>
          </p:spPr>
          <p:txBody>
            <a:bodyPr vert="horz" wrap="square" lIns="0" tIns="0" rIns="0" bIns="0" rtlCol="0">
              <a:noAutofit/>
            </a:bodyPr>
            <a:lstStyle/>
            <a:p>
              <a:pPr marL="12700">
                <a:lnSpc>
                  <a:spcPct val="100000"/>
                </a:lnSpc>
              </a:pPr>
              <a:r>
                <a:rPr sz="1800" dirty="0">
                  <a:latin typeface="Calibri"/>
                  <a:cs typeface="Calibri"/>
                </a:rPr>
                <a:t>CO</a:t>
              </a:r>
            </a:p>
          </p:txBody>
        </p:sp>
        <p:sp>
          <p:nvSpPr>
            <p:cNvPr id="46" name="object 13"/>
            <p:cNvSpPr txBox="1"/>
            <p:nvPr/>
          </p:nvSpPr>
          <p:spPr>
            <a:xfrm>
              <a:off x="2385060" y="5861685"/>
              <a:ext cx="299085" cy="298450"/>
            </a:xfrm>
            <a:prstGeom prst="rect">
              <a:avLst/>
            </a:prstGeom>
          </p:spPr>
          <p:txBody>
            <a:bodyPr vert="horz" wrap="square" lIns="0" tIns="0" rIns="0" bIns="0" rtlCol="0">
              <a:noAutofit/>
            </a:bodyPr>
            <a:lstStyle/>
            <a:p>
              <a:pPr marL="12700">
                <a:lnSpc>
                  <a:spcPct val="100000"/>
                </a:lnSpc>
              </a:pPr>
              <a:r>
                <a:rPr sz="1800" dirty="0">
                  <a:latin typeface="Calibri"/>
                  <a:cs typeface="Calibri"/>
                </a:rPr>
                <a:t>CO</a:t>
              </a:r>
            </a:p>
          </p:txBody>
        </p:sp>
      </p:grpSp>
    </p:spTree>
    <p:extLst>
      <p:ext uri="{BB962C8B-B14F-4D97-AF65-F5344CB8AC3E}">
        <p14:creationId xmlns:p14="http://schemas.microsoft.com/office/powerpoint/2010/main" val="1004221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p:cNvSpPr txBox="1">
            <a:spLocks noChangeArrowheads="1"/>
          </p:cNvSpPr>
          <p:nvPr/>
        </p:nvSpPr>
        <p:spPr bwMode="auto">
          <a:xfrm>
            <a:off x="250031" y="741779"/>
            <a:ext cx="8643938" cy="642937"/>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a:solidFill>
                  <a:srgbClr val="CC0000"/>
                </a:solidFill>
              </a:rPr>
              <a:t>Surveillance mission for Multi-AUV system</a:t>
            </a:r>
            <a:endParaRPr lang="ru-RU" sz="2400" b="1" dirty="0">
              <a:solidFill>
                <a:srgbClr val="CC0000"/>
              </a:solidFill>
            </a:endParaRPr>
          </a:p>
        </p:txBody>
      </p:sp>
      <p:sp>
        <p:nvSpPr>
          <p:cNvPr id="31747" name="Rectangle 7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48" name="Rectangle 7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49" name="Rectangle 9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0" name="Rectangle 10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1" name="Rectangle 10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2"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3"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5" name="Прямоугольник 22"/>
          <p:cNvSpPr>
            <a:spLocks noChangeArrowheads="1"/>
          </p:cNvSpPr>
          <p:nvPr/>
        </p:nvSpPr>
        <p:spPr bwMode="auto">
          <a:xfrm>
            <a:off x="555155" y="4843026"/>
            <a:ext cx="8409458" cy="1865126"/>
          </a:xfrm>
          <a:prstGeom prst="rect">
            <a:avLst/>
          </a:prstGeom>
          <a:noFill/>
          <a:ln w="9525">
            <a:noFill/>
            <a:miter lim="800000"/>
            <a:headEnd/>
            <a:tailEnd/>
          </a:ln>
        </p:spPr>
        <p:txBody>
          <a:bodyPr wrap="square">
            <a:spAutoFit/>
          </a:bodyPr>
          <a:lstStyle/>
          <a:p>
            <a:pPr marL="457200" indent="-457200" eaLnBrk="0" hangingPunct="0">
              <a:lnSpc>
                <a:spcPct val="120000"/>
              </a:lnSpc>
              <a:buFont typeface="Calibri" pitchFamily="34" charset="0"/>
              <a:buAutoNum type="romanUcPeriod"/>
            </a:pPr>
            <a:r>
              <a:rPr lang="en-US" b="1" dirty="0">
                <a:solidFill>
                  <a:schemeClr val="accent2"/>
                </a:solidFill>
                <a:latin typeface="+mn-lt"/>
              </a:rPr>
              <a:t>Formation-keeping mode (moving in the left or right formation),</a:t>
            </a:r>
          </a:p>
          <a:p>
            <a:pPr marL="457200" indent="-457200" eaLnBrk="0" hangingPunct="0">
              <a:lnSpc>
                <a:spcPct val="120000"/>
              </a:lnSpc>
              <a:buFont typeface="Calibri" pitchFamily="34" charset="0"/>
              <a:buAutoNum type="romanUcPeriod"/>
            </a:pPr>
            <a:r>
              <a:rPr lang="en-US" b="1" dirty="0">
                <a:solidFill>
                  <a:schemeClr val="accent2"/>
                </a:solidFill>
                <a:latin typeface="+mn-lt"/>
              </a:rPr>
              <a:t>Formation-gathering mode,</a:t>
            </a:r>
          </a:p>
          <a:p>
            <a:pPr marL="457200" indent="-457200" eaLnBrk="0" hangingPunct="0">
              <a:lnSpc>
                <a:spcPct val="120000"/>
              </a:lnSpc>
              <a:buFont typeface="Calibri" pitchFamily="34" charset="0"/>
              <a:buAutoNum type="romanUcPeriod"/>
            </a:pPr>
            <a:r>
              <a:rPr lang="en-US" b="1" dirty="0">
                <a:solidFill>
                  <a:schemeClr val="accent2"/>
                </a:solidFill>
                <a:latin typeface="+mn-lt"/>
              </a:rPr>
              <a:t>Obstacle avoidance mode,</a:t>
            </a:r>
          </a:p>
          <a:p>
            <a:pPr marL="457200" indent="-457200" eaLnBrk="0" hangingPunct="0">
              <a:lnSpc>
                <a:spcPct val="120000"/>
              </a:lnSpc>
              <a:buFont typeface="Calibri" pitchFamily="34" charset="0"/>
              <a:buAutoNum type="romanUcPeriod"/>
            </a:pPr>
            <a:r>
              <a:rPr lang="en-US" b="1" dirty="0">
                <a:solidFill>
                  <a:schemeClr val="accent2"/>
                </a:solidFill>
                <a:latin typeface="+mn-lt"/>
              </a:rPr>
              <a:t>Programmed modes (</a:t>
            </a:r>
            <a:r>
              <a:rPr lang="en-US" b="1" i="1" dirty="0">
                <a:solidFill>
                  <a:schemeClr val="accent2"/>
                </a:solidFill>
                <a:latin typeface="+mn-lt"/>
              </a:rPr>
              <a:t>e.g. </a:t>
            </a:r>
            <a:r>
              <a:rPr lang="en-US" b="1" dirty="0">
                <a:solidFill>
                  <a:schemeClr val="accent2"/>
                </a:solidFill>
                <a:latin typeface="+mn-lt"/>
              </a:rPr>
              <a:t>for making U-turn).</a:t>
            </a:r>
          </a:p>
          <a:p>
            <a:pPr marL="457200" indent="-457200" eaLnBrk="0" hangingPunct="0">
              <a:lnSpc>
                <a:spcPct val="120000"/>
              </a:lnSpc>
              <a:buFont typeface="Calibri" pitchFamily="34" charset="0"/>
              <a:buAutoNum type="romanUcPeriod"/>
            </a:pPr>
            <a:endParaRPr lang="ru-RU" sz="2400" dirty="0">
              <a:latin typeface="Cambria" pitchFamily="18" charset="0"/>
            </a:endParaRPr>
          </a:p>
        </p:txBody>
      </p:sp>
      <p:sp>
        <p:nvSpPr>
          <p:cNvPr id="19" name="Прямоугольник 13"/>
          <p:cNvSpPr>
            <a:spLocks noChangeArrowheads="1"/>
          </p:cNvSpPr>
          <p:nvPr/>
        </p:nvSpPr>
        <p:spPr bwMode="auto">
          <a:xfrm>
            <a:off x="539552" y="4319190"/>
            <a:ext cx="7056784" cy="400110"/>
          </a:xfrm>
          <a:prstGeom prst="rect">
            <a:avLst/>
          </a:prstGeom>
          <a:noFill/>
          <a:ln w="9525">
            <a:noFill/>
            <a:miter lim="800000"/>
            <a:headEnd/>
            <a:tailEnd/>
          </a:ln>
        </p:spPr>
        <p:txBody>
          <a:bodyPr wrap="square">
            <a:spAutoFit/>
          </a:bodyPr>
          <a:lstStyle/>
          <a:p>
            <a:r>
              <a:rPr lang="en-US" sz="2000" dirty="0">
                <a:solidFill>
                  <a:schemeClr val="accent1">
                    <a:lumMod val="50000"/>
                  </a:schemeClr>
                </a:solidFill>
                <a:latin typeface="+mn-lt"/>
                <a:cs typeface="Times New Roman" pitchFamily="18" charset="0"/>
              </a:rPr>
              <a:t>Operation modes of the group (elementary behaviors)</a:t>
            </a:r>
          </a:p>
        </p:txBody>
      </p:sp>
      <p:sp>
        <p:nvSpPr>
          <p:cNvPr id="40" name="Прямоугольник 22"/>
          <p:cNvSpPr>
            <a:spLocks noChangeArrowheads="1"/>
          </p:cNvSpPr>
          <p:nvPr/>
        </p:nvSpPr>
        <p:spPr bwMode="auto">
          <a:xfrm>
            <a:off x="3757391" y="1556792"/>
            <a:ext cx="5136578" cy="2419124"/>
          </a:xfrm>
          <a:prstGeom prst="rect">
            <a:avLst/>
          </a:prstGeom>
          <a:noFill/>
          <a:ln w="9525">
            <a:noFill/>
            <a:miter lim="800000"/>
            <a:headEnd/>
            <a:tailEnd/>
          </a:ln>
        </p:spPr>
        <p:txBody>
          <a:bodyPr wrap="square">
            <a:spAutoFit/>
          </a:bodyPr>
          <a:lstStyle/>
          <a:p>
            <a:pPr>
              <a:lnSpc>
                <a:spcPct val="120000"/>
              </a:lnSpc>
            </a:pPr>
            <a:r>
              <a:rPr lang="en-US" b="1" dirty="0">
                <a:solidFill>
                  <a:schemeClr val="accent1">
                    <a:lumMod val="50000"/>
                  </a:schemeClr>
                </a:solidFill>
                <a:latin typeface="+mn-lt"/>
              </a:rPr>
              <a:t>AUV group </a:t>
            </a:r>
            <a:r>
              <a:rPr lang="en-US" b="1" dirty="0">
                <a:solidFill>
                  <a:schemeClr val="accent2"/>
                </a:solidFill>
                <a:latin typeface="+mn-lt"/>
              </a:rPr>
              <a:t>moves at a given depth along the trajectories generated by a human operator in the form of a </a:t>
            </a:r>
            <a:r>
              <a:rPr lang="en-US" b="1" dirty="0">
                <a:solidFill>
                  <a:schemeClr val="accent1">
                    <a:lumMod val="50000"/>
                  </a:schemeClr>
                </a:solidFill>
                <a:latin typeface="+mn-lt"/>
              </a:rPr>
              <a:t>lawn-mowing pattern </a:t>
            </a:r>
            <a:r>
              <a:rPr lang="en-US" b="1" dirty="0">
                <a:solidFill>
                  <a:schemeClr val="accent2"/>
                </a:solidFill>
                <a:latin typeface="+mn-lt"/>
              </a:rPr>
              <a:t>that covers the area under survey and</a:t>
            </a:r>
          </a:p>
          <a:p>
            <a:pPr marL="342900" indent="-342900">
              <a:lnSpc>
                <a:spcPct val="120000"/>
              </a:lnSpc>
              <a:buFont typeface="+mj-lt"/>
              <a:buAutoNum type="arabicPeriod"/>
            </a:pPr>
            <a:r>
              <a:rPr lang="en-US" b="1" dirty="0">
                <a:solidFill>
                  <a:schemeClr val="accent2"/>
                </a:solidFill>
                <a:latin typeface="+mn-lt"/>
              </a:rPr>
              <a:t>keeps a desired formation during working travel (when survey equipment is active);</a:t>
            </a:r>
          </a:p>
          <a:p>
            <a:pPr marL="342900" indent="-342900">
              <a:lnSpc>
                <a:spcPct val="120000"/>
              </a:lnSpc>
              <a:buFont typeface="+mj-lt"/>
              <a:buAutoNum type="arabicPeriod"/>
            </a:pPr>
            <a:r>
              <a:rPr lang="en-US" b="1" dirty="0">
                <a:solidFill>
                  <a:schemeClr val="accent2"/>
                </a:solidFill>
                <a:latin typeface="+mn-lt"/>
              </a:rPr>
              <a:t>avoids collisions with obstacles.</a:t>
            </a:r>
            <a:endParaRPr lang="ru-RU" b="1" dirty="0">
              <a:solidFill>
                <a:schemeClr val="accent2"/>
              </a:solidFill>
              <a:latin typeface="+mn-lt"/>
            </a:endParaRPr>
          </a:p>
        </p:txBody>
      </p:sp>
      <p:grpSp>
        <p:nvGrpSpPr>
          <p:cNvPr id="15" name="Группа 14"/>
          <p:cNvGrpSpPr/>
          <p:nvPr/>
        </p:nvGrpSpPr>
        <p:grpSpPr>
          <a:xfrm>
            <a:off x="748813" y="1386642"/>
            <a:ext cx="2815075" cy="2468462"/>
            <a:chOff x="4283968" y="908720"/>
            <a:chExt cx="3024336" cy="2639913"/>
          </a:xfrm>
        </p:grpSpPr>
        <p:cxnSp>
          <p:nvCxnSpPr>
            <p:cNvPr id="17" name="Прямая соединительная линия 16"/>
            <p:cNvCxnSpPr/>
            <p:nvPr/>
          </p:nvCxnSpPr>
          <p:spPr>
            <a:xfrm>
              <a:off x="4283968" y="2348880"/>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Прямоугольник 17"/>
            <p:cNvSpPr/>
            <p:nvPr/>
          </p:nvSpPr>
          <p:spPr>
            <a:xfrm>
              <a:off x="4499992" y="1124744"/>
              <a:ext cx="432048" cy="12241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4932040" y="1124744"/>
              <a:ext cx="432048" cy="12241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5363683" y="1124744"/>
              <a:ext cx="432048" cy="12241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5795731" y="1124744"/>
              <a:ext cx="432048" cy="12241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6227779" y="1124744"/>
              <a:ext cx="432048" cy="12241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6654238" y="1124744"/>
              <a:ext cx="432048" cy="12241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5" name="Прямая соединительная линия 24"/>
            <p:cNvCxnSpPr/>
            <p:nvPr/>
          </p:nvCxnSpPr>
          <p:spPr>
            <a:xfrm>
              <a:off x="4716016" y="908720"/>
              <a:ext cx="0" cy="194421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Полилиния 25"/>
            <p:cNvSpPr/>
            <p:nvPr/>
          </p:nvSpPr>
          <p:spPr>
            <a:xfrm>
              <a:off x="4716015"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7" name="Прямая соединительная линия 26"/>
            <p:cNvCxnSpPr/>
            <p:nvPr/>
          </p:nvCxnSpPr>
          <p:spPr>
            <a:xfrm>
              <a:off x="6011755" y="908720"/>
              <a:ext cx="0" cy="194421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a:off x="5148469" y="908720"/>
              <a:ext cx="0" cy="1944216"/>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
          <p:nvSpPr>
            <p:cNvPr id="29" name="Полилиния 28"/>
            <p:cNvSpPr/>
            <p:nvPr/>
          </p:nvSpPr>
          <p:spPr>
            <a:xfrm>
              <a:off x="5148468"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0" name="Прямая соединительная линия 29"/>
            <p:cNvCxnSpPr/>
            <p:nvPr/>
          </p:nvCxnSpPr>
          <p:spPr>
            <a:xfrm>
              <a:off x="6444208" y="908720"/>
              <a:ext cx="0" cy="1944216"/>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a:off x="5580113" y="908720"/>
              <a:ext cx="0" cy="19442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Полилиния 31"/>
            <p:cNvSpPr/>
            <p:nvPr/>
          </p:nvSpPr>
          <p:spPr>
            <a:xfrm>
              <a:off x="5580112"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3" name="Прямая соединительная линия 32"/>
            <p:cNvCxnSpPr/>
            <p:nvPr/>
          </p:nvCxnSpPr>
          <p:spPr>
            <a:xfrm>
              <a:off x="6875852" y="908720"/>
              <a:ext cx="0" cy="19442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a:stCxn id="35" idx="1"/>
              <a:endCxn id="37" idx="3"/>
            </p:cNvCxnSpPr>
            <p:nvPr/>
          </p:nvCxnSpPr>
          <p:spPr>
            <a:xfrm>
              <a:off x="4673154" y="1426493"/>
              <a:ext cx="949822" cy="38121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Блок-схема: объединение 34"/>
            <p:cNvSpPr>
              <a:spLocks noChangeAspect="1"/>
            </p:cNvSpPr>
            <p:nvPr/>
          </p:nvSpPr>
          <p:spPr>
            <a:xfrm>
              <a:off x="4630291" y="1340768"/>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Блок-схема: объединение 35"/>
            <p:cNvSpPr>
              <a:spLocks noChangeAspect="1"/>
            </p:cNvSpPr>
            <p:nvPr/>
          </p:nvSpPr>
          <p:spPr>
            <a:xfrm>
              <a:off x="5062744" y="1529358"/>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Блок-схема: объединение 36"/>
            <p:cNvSpPr>
              <a:spLocks noChangeAspect="1"/>
            </p:cNvSpPr>
            <p:nvPr/>
          </p:nvSpPr>
          <p:spPr>
            <a:xfrm>
              <a:off x="5494388" y="1721979"/>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8" name="Прямая соединительная линия 37"/>
            <p:cNvCxnSpPr/>
            <p:nvPr/>
          </p:nvCxnSpPr>
          <p:spPr>
            <a:xfrm flipV="1">
              <a:off x="6011350" y="1807704"/>
              <a:ext cx="871669" cy="4045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p:nvCxnSpPr>
          <p:spPr>
            <a:xfrm>
              <a:off x="4283968" y="1124744"/>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Блок-схема: объединение 40"/>
            <p:cNvSpPr>
              <a:spLocks noChangeAspect="1"/>
            </p:cNvSpPr>
            <p:nvPr/>
          </p:nvSpPr>
          <p:spPr>
            <a:xfrm rot="10800000">
              <a:off x="6794723" y="1721979"/>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Блок-схема: объединение 41"/>
            <p:cNvSpPr>
              <a:spLocks noChangeAspect="1"/>
            </p:cNvSpPr>
            <p:nvPr/>
          </p:nvSpPr>
          <p:spPr>
            <a:xfrm rot="10800000">
              <a:off x="6358078" y="1936093"/>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Блок-схема: объединение 42"/>
            <p:cNvSpPr>
              <a:spLocks noChangeAspect="1"/>
            </p:cNvSpPr>
            <p:nvPr/>
          </p:nvSpPr>
          <p:spPr>
            <a:xfrm rot="10800000">
              <a:off x="5925625" y="2066442"/>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Прямая со стрелкой 43"/>
            <p:cNvCxnSpPr/>
            <p:nvPr/>
          </p:nvCxnSpPr>
          <p:spPr>
            <a:xfrm>
              <a:off x="4716015" y="1481464"/>
              <a:ext cx="0" cy="2712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p:cNvCxnSpPr/>
            <p:nvPr/>
          </p:nvCxnSpPr>
          <p:spPr>
            <a:xfrm>
              <a:off x="5149609" y="1714467"/>
              <a:ext cx="0" cy="271267"/>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Прямая со стрелкой 45"/>
            <p:cNvCxnSpPr/>
            <p:nvPr/>
          </p:nvCxnSpPr>
          <p:spPr>
            <a:xfrm>
              <a:off x="5580113" y="1866867"/>
              <a:ext cx="0" cy="27126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Блок-схема: объединение 46"/>
            <p:cNvSpPr>
              <a:spLocks noChangeAspect="1"/>
            </p:cNvSpPr>
            <p:nvPr/>
          </p:nvSpPr>
          <p:spPr>
            <a:xfrm>
              <a:off x="4630291" y="2698279"/>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Блок-схема: объединение 47"/>
            <p:cNvSpPr>
              <a:spLocks noChangeAspect="1"/>
            </p:cNvSpPr>
            <p:nvPr/>
          </p:nvSpPr>
          <p:spPr>
            <a:xfrm rot="-2700000">
              <a:off x="5194650" y="3139012"/>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Блок-схема: объединение 48"/>
            <p:cNvSpPr>
              <a:spLocks noChangeAspect="1"/>
            </p:cNvSpPr>
            <p:nvPr/>
          </p:nvSpPr>
          <p:spPr>
            <a:xfrm rot="-5400000">
              <a:off x="6142054" y="3377183"/>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TextBox 49"/>
            <p:cNvSpPr txBox="1"/>
            <p:nvPr/>
          </p:nvSpPr>
          <p:spPr>
            <a:xfrm>
              <a:off x="5292080" y="1095127"/>
              <a:ext cx="1224136" cy="296238"/>
            </a:xfrm>
            <a:prstGeom prst="rect">
              <a:avLst/>
            </a:prstGeom>
            <a:noFill/>
          </p:spPr>
          <p:txBody>
            <a:bodyPr wrap="square" rtlCol="0">
              <a:spAutoFit/>
            </a:bodyPr>
            <a:lstStyle/>
            <a:p>
              <a:pPr algn="ctr"/>
              <a:r>
                <a:rPr lang="en-US" sz="1200" b="1" dirty="0">
                  <a:latin typeface="+mn-lt"/>
                </a:rPr>
                <a:t>Survey area</a:t>
              </a:r>
              <a:endParaRPr lang="ru-RU" sz="1200" b="1" dirty="0">
                <a:latin typeface="+mn-lt"/>
              </a:endParaRPr>
            </a:p>
          </p:txBody>
        </p:sp>
        <p:sp>
          <p:nvSpPr>
            <p:cNvPr id="51" name="TextBox 50"/>
            <p:cNvSpPr txBox="1"/>
            <p:nvPr/>
          </p:nvSpPr>
          <p:spPr>
            <a:xfrm>
              <a:off x="5796137" y="1447786"/>
              <a:ext cx="1008112" cy="493731"/>
            </a:xfrm>
            <a:prstGeom prst="rect">
              <a:avLst/>
            </a:prstGeom>
            <a:noFill/>
          </p:spPr>
          <p:txBody>
            <a:bodyPr wrap="square" rtlCol="0">
              <a:spAutoFit/>
            </a:bodyPr>
            <a:lstStyle/>
            <a:p>
              <a:pPr algn="ctr"/>
              <a:r>
                <a:rPr lang="en-US" sz="1200" dirty="0">
                  <a:latin typeface="+mn-lt"/>
                </a:rPr>
                <a:t>Right</a:t>
              </a:r>
              <a:r>
                <a:rPr lang="ru-RU" sz="1200" dirty="0">
                  <a:latin typeface="+mn-lt"/>
                </a:rPr>
                <a:t> </a:t>
              </a:r>
              <a:r>
                <a:rPr lang="en-US" sz="1200" dirty="0">
                  <a:latin typeface="+mn-lt"/>
                </a:rPr>
                <a:t>formation</a:t>
              </a:r>
              <a:endParaRPr lang="ru-RU" sz="1200" dirty="0">
                <a:latin typeface="+mn-lt"/>
              </a:endParaRPr>
            </a:p>
          </p:txBody>
        </p:sp>
        <p:sp>
          <p:nvSpPr>
            <p:cNvPr id="52" name="TextBox 51"/>
            <p:cNvSpPr txBox="1"/>
            <p:nvPr/>
          </p:nvSpPr>
          <p:spPr>
            <a:xfrm>
              <a:off x="4536097" y="1676599"/>
              <a:ext cx="958290" cy="493731"/>
            </a:xfrm>
            <a:prstGeom prst="rect">
              <a:avLst/>
            </a:prstGeom>
            <a:noFill/>
          </p:spPr>
          <p:txBody>
            <a:bodyPr wrap="square" rtlCol="0">
              <a:spAutoFit/>
            </a:bodyPr>
            <a:lstStyle/>
            <a:p>
              <a:pPr algn="ctr"/>
              <a:r>
                <a:rPr lang="en-US" sz="1200" dirty="0">
                  <a:latin typeface="+mn-lt"/>
                </a:rPr>
                <a:t>Left</a:t>
              </a:r>
            </a:p>
            <a:p>
              <a:pPr algn="ctr"/>
              <a:r>
                <a:rPr lang="en-US" sz="1200" dirty="0">
                  <a:latin typeface="+mn-lt"/>
                </a:rPr>
                <a:t>formation</a:t>
              </a:r>
              <a:endParaRPr lang="ru-RU" sz="1200" dirty="0">
                <a:latin typeface="+mn-lt"/>
              </a:endParaRPr>
            </a:p>
          </p:txBody>
        </p:sp>
      </p:grpSp>
    </p:spTree>
    <p:extLst>
      <p:ext uri="{BB962C8B-B14F-4D97-AF65-F5344CB8AC3E}">
        <p14:creationId xmlns:p14="http://schemas.microsoft.com/office/powerpoint/2010/main" val="623516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61" name="Скругленный прямоугольник 206160"/>
          <p:cNvSpPr/>
          <p:nvPr/>
        </p:nvSpPr>
        <p:spPr>
          <a:xfrm>
            <a:off x="392682" y="2322432"/>
            <a:ext cx="8283773" cy="1970664"/>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5548" name="Rectangle 7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50" name="Rectangle 7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65" name="Rectangle 9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73" name="Rectangle 10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75" name="Rectangle 10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3" name="Rectangle 40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40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4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Rectangle 4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5" name="Rectangle 4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8" name="Rectangle 50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36" name="Rectangle 6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0" name="Rectangle 68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2" name="Rectangle 77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4" name="Rectangle 77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76" name="Rectangle 6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78" name="Rectangle 6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0" name="Rectangle 6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2" name="Rectangle 7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4" name="Rectangle 7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6" name="Rectangle 7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9" name="Rectangle 15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98" name="Rectangle 16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37" name="Text Box 1"/>
          <p:cNvSpPr txBox="1">
            <a:spLocks noChangeArrowheads="1"/>
          </p:cNvSpPr>
          <p:nvPr/>
        </p:nvSpPr>
        <p:spPr bwMode="auto">
          <a:xfrm>
            <a:off x="320675" y="620688"/>
            <a:ext cx="8643938" cy="642937"/>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spc="100" dirty="0">
                <a:solidFill>
                  <a:srgbClr val="C00000"/>
                </a:solidFill>
                <a:latin typeface="Cambria" pitchFamily="18" charset="0"/>
                <a:cs typeface="Times New Roman" pitchFamily="18" charset="0"/>
              </a:rPr>
              <a:t>Hybrid control system</a:t>
            </a:r>
            <a:endParaRPr lang="ru-RU" sz="2800" spc="100" dirty="0">
              <a:solidFill>
                <a:srgbClr val="C00000"/>
              </a:solidFill>
              <a:latin typeface="Cambria" pitchFamily="18" charset="0"/>
              <a:cs typeface="Times New Roman" pitchFamily="18" charset="0"/>
            </a:endParaRPr>
          </a:p>
        </p:txBody>
      </p:sp>
      <p:sp>
        <p:nvSpPr>
          <p:cNvPr id="7" name="Прямоугольник 6"/>
          <p:cNvSpPr/>
          <p:nvPr/>
        </p:nvSpPr>
        <p:spPr>
          <a:xfrm>
            <a:off x="4644008" y="2898496"/>
            <a:ext cx="151216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 controller</a:t>
            </a:r>
            <a:endParaRPr lang="ru-RU" dirty="0">
              <a:solidFill>
                <a:schemeClr val="tx1"/>
              </a:solidFill>
            </a:endParaRPr>
          </a:p>
        </p:txBody>
      </p:sp>
      <p:sp>
        <p:nvSpPr>
          <p:cNvPr id="64" name="Прямоугольник 63"/>
          <p:cNvSpPr/>
          <p:nvPr/>
        </p:nvSpPr>
        <p:spPr>
          <a:xfrm>
            <a:off x="1691680" y="2898496"/>
            <a:ext cx="187220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Event detector (observer)</a:t>
            </a:r>
            <a:endParaRPr lang="ru-RU" dirty="0">
              <a:solidFill>
                <a:schemeClr val="tx1"/>
              </a:solidFill>
            </a:endParaRPr>
          </a:p>
        </p:txBody>
      </p:sp>
      <p:sp>
        <p:nvSpPr>
          <p:cNvPr id="65" name="Прямоугольник 64"/>
          <p:cNvSpPr/>
          <p:nvPr/>
        </p:nvSpPr>
        <p:spPr>
          <a:xfrm>
            <a:off x="1691680" y="4817939"/>
            <a:ext cx="151216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Plant (AUV)</a:t>
            </a:r>
            <a:endParaRPr lang="ru-RU" dirty="0">
              <a:solidFill>
                <a:schemeClr val="tx1"/>
              </a:solidFill>
            </a:endParaRPr>
          </a:p>
        </p:txBody>
      </p:sp>
      <p:sp>
        <p:nvSpPr>
          <p:cNvPr id="13" name="Цилиндр 12"/>
          <p:cNvSpPr/>
          <p:nvPr/>
        </p:nvSpPr>
        <p:spPr>
          <a:xfrm>
            <a:off x="7254146" y="5562792"/>
            <a:ext cx="1276930" cy="873432"/>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Base of  algorithms</a:t>
            </a:r>
            <a:endParaRPr lang="ru-RU" dirty="0">
              <a:solidFill>
                <a:schemeClr val="tx1"/>
              </a:solidFill>
            </a:endParaRPr>
          </a:p>
        </p:txBody>
      </p:sp>
      <p:sp>
        <p:nvSpPr>
          <p:cNvPr id="66" name="Прямоугольник 65"/>
          <p:cNvSpPr/>
          <p:nvPr/>
        </p:nvSpPr>
        <p:spPr>
          <a:xfrm>
            <a:off x="4176335" y="4770704"/>
            <a:ext cx="2448272"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Multimode controller</a:t>
            </a:r>
          </a:p>
          <a:p>
            <a:pPr algn="ctr"/>
            <a:r>
              <a:rPr lang="en-US" dirty="0">
                <a:solidFill>
                  <a:schemeClr val="tx1"/>
                </a:solidFill>
              </a:rPr>
              <a:t>(activates suitable low-level algorithm)</a:t>
            </a:r>
            <a:endParaRPr lang="ru-RU" dirty="0">
              <a:solidFill>
                <a:schemeClr val="tx1"/>
              </a:solidFill>
            </a:endParaRPr>
          </a:p>
        </p:txBody>
      </p:sp>
      <p:cxnSp>
        <p:nvCxnSpPr>
          <p:cNvPr id="17" name="Прямая со стрелкой 16"/>
          <p:cNvCxnSpPr>
            <a:stCxn id="7" idx="2"/>
            <a:endCxn id="66" idx="0"/>
          </p:cNvCxnSpPr>
          <p:nvPr/>
        </p:nvCxnSpPr>
        <p:spPr>
          <a:xfrm>
            <a:off x="5400092" y="3812896"/>
            <a:ext cx="379" cy="95780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Прямая со стрелкой 70"/>
          <p:cNvCxnSpPr>
            <a:stCxn id="64" idx="3"/>
            <a:endCxn id="7" idx="1"/>
          </p:cNvCxnSpPr>
          <p:nvPr/>
        </p:nvCxnSpPr>
        <p:spPr>
          <a:xfrm>
            <a:off x="3563888" y="3355696"/>
            <a:ext cx="108012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00243" y="3039658"/>
            <a:ext cx="607410" cy="307777"/>
          </a:xfrm>
          <a:prstGeom prst="rect">
            <a:avLst/>
          </a:prstGeom>
          <a:noFill/>
        </p:spPr>
        <p:txBody>
          <a:bodyPr wrap="none" rtlCol="0">
            <a:spAutoFit/>
          </a:bodyPr>
          <a:lstStyle/>
          <a:p>
            <a:r>
              <a:rPr lang="en-US" sz="1400" dirty="0">
                <a:latin typeface="Cambria" panose="02040503050406030204" pitchFamily="18" charset="0"/>
              </a:rPr>
              <a:t>event</a:t>
            </a:r>
            <a:endParaRPr lang="ru-RU" sz="1400" dirty="0">
              <a:latin typeface="Cambria" panose="02040503050406030204" pitchFamily="18" charset="0"/>
            </a:endParaRPr>
          </a:p>
        </p:txBody>
      </p:sp>
      <p:sp>
        <p:nvSpPr>
          <p:cNvPr id="75" name="TextBox 74"/>
          <p:cNvSpPr txBox="1"/>
          <p:nvPr/>
        </p:nvSpPr>
        <p:spPr>
          <a:xfrm>
            <a:off x="5436096" y="3779811"/>
            <a:ext cx="1110489" cy="523220"/>
          </a:xfrm>
          <a:prstGeom prst="rect">
            <a:avLst/>
          </a:prstGeom>
          <a:noFill/>
        </p:spPr>
        <p:txBody>
          <a:bodyPr wrap="square" rtlCol="0">
            <a:spAutoFit/>
          </a:bodyPr>
          <a:lstStyle/>
          <a:p>
            <a:r>
              <a:rPr lang="en-US" sz="1400" dirty="0">
                <a:latin typeface="Cambria" panose="02040503050406030204" pitchFamily="18" charset="0"/>
              </a:rPr>
              <a:t>operating mode</a:t>
            </a:r>
            <a:endParaRPr lang="ru-RU" sz="1400" dirty="0">
              <a:latin typeface="Cambria" panose="02040503050406030204" pitchFamily="18" charset="0"/>
            </a:endParaRPr>
          </a:p>
        </p:txBody>
      </p:sp>
      <p:cxnSp>
        <p:nvCxnSpPr>
          <p:cNvPr id="76" name="Прямая со стрелкой 75"/>
          <p:cNvCxnSpPr>
            <a:stCxn id="66" idx="1"/>
            <a:endCxn id="65" idx="3"/>
          </p:cNvCxnSpPr>
          <p:nvPr/>
        </p:nvCxnSpPr>
        <p:spPr>
          <a:xfrm flipH="1">
            <a:off x="3203848" y="5274760"/>
            <a:ext cx="972487" cy="37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3317495" y="4787923"/>
            <a:ext cx="786453" cy="523220"/>
          </a:xfrm>
          <a:prstGeom prst="rect">
            <a:avLst/>
          </a:prstGeom>
          <a:noFill/>
        </p:spPr>
        <p:txBody>
          <a:bodyPr wrap="square" rtlCol="0">
            <a:spAutoFit/>
          </a:bodyPr>
          <a:lstStyle/>
          <a:p>
            <a:r>
              <a:rPr lang="en-US" sz="1400" dirty="0">
                <a:latin typeface="Cambria" panose="02040503050406030204" pitchFamily="18" charset="0"/>
              </a:rPr>
              <a:t>control</a:t>
            </a:r>
            <a:endParaRPr lang="ru-RU" sz="1400" dirty="0">
              <a:latin typeface="Cambria" panose="02040503050406030204" pitchFamily="18" charset="0"/>
            </a:endParaRPr>
          </a:p>
          <a:p>
            <a:r>
              <a:rPr lang="en-US" sz="1400" dirty="0">
                <a:latin typeface="Cambria" panose="02040503050406030204" pitchFamily="18" charset="0"/>
              </a:rPr>
              <a:t>actions</a:t>
            </a:r>
            <a:endParaRPr lang="ru-RU" sz="1400" dirty="0">
              <a:latin typeface="Cambria" panose="02040503050406030204" pitchFamily="18" charset="0"/>
            </a:endParaRPr>
          </a:p>
        </p:txBody>
      </p:sp>
      <p:cxnSp>
        <p:nvCxnSpPr>
          <p:cNvPr id="30" name="Прямая соединительная линия 29"/>
          <p:cNvCxnSpPr>
            <a:stCxn id="65" idx="1"/>
          </p:cNvCxnSpPr>
          <p:nvPr/>
        </p:nvCxnSpPr>
        <p:spPr>
          <a:xfrm flipH="1">
            <a:off x="827584" y="5275139"/>
            <a:ext cx="86409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Прямая соединительная линия 83"/>
          <p:cNvCxnSpPr/>
          <p:nvPr/>
        </p:nvCxnSpPr>
        <p:spPr>
          <a:xfrm flipH="1" flipV="1">
            <a:off x="827584" y="3347435"/>
            <a:ext cx="1" cy="192732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Прямая со стрелкой 86"/>
          <p:cNvCxnSpPr>
            <a:endCxn id="64" idx="1"/>
          </p:cNvCxnSpPr>
          <p:nvPr/>
        </p:nvCxnSpPr>
        <p:spPr>
          <a:xfrm>
            <a:off x="827584" y="3355696"/>
            <a:ext cx="8640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955927" y="4935643"/>
            <a:ext cx="699230" cy="307777"/>
          </a:xfrm>
          <a:prstGeom prst="rect">
            <a:avLst/>
          </a:prstGeom>
          <a:noFill/>
        </p:spPr>
        <p:txBody>
          <a:bodyPr wrap="none" rtlCol="0">
            <a:spAutoFit/>
          </a:bodyPr>
          <a:lstStyle/>
          <a:p>
            <a:r>
              <a:rPr lang="en-US" sz="1400" dirty="0">
                <a:latin typeface="Cambria" panose="02040503050406030204" pitchFamily="18" charset="0"/>
              </a:rPr>
              <a:t>output</a:t>
            </a:r>
            <a:endParaRPr lang="ru-RU" sz="1400" dirty="0">
              <a:latin typeface="Cambria" panose="02040503050406030204" pitchFamily="18" charset="0"/>
            </a:endParaRPr>
          </a:p>
        </p:txBody>
      </p:sp>
      <p:cxnSp>
        <p:nvCxnSpPr>
          <p:cNvPr id="96" name="Прямая соединительная линия 95"/>
          <p:cNvCxnSpPr/>
          <p:nvPr/>
        </p:nvCxnSpPr>
        <p:spPr>
          <a:xfrm flipV="1">
            <a:off x="827584" y="5243420"/>
            <a:ext cx="1" cy="112530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Прямая соединительная линия 101"/>
          <p:cNvCxnSpPr/>
          <p:nvPr/>
        </p:nvCxnSpPr>
        <p:spPr>
          <a:xfrm flipH="1">
            <a:off x="827585" y="6348795"/>
            <a:ext cx="4572886" cy="60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Прямая со стрелкой 103"/>
          <p:cNvCxnSpPr>
            <a:endCxn id="66" idx="2"/>
          </p:cNvCxnSpPr>
          <p:nvPr/>
        </p:nvCxnSpPr>
        <p:spPr>
          <a:xfrm flipV="1">
            <a:off x="5400471" y="5778816"/>
            <a:ext cx="0" cy="56997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Скругленный прямоугольник 112"/>
          <p:cNvSpPr/>
          <p:nvPr/>
        </p:nvSpPr>
        <p:spPr>
          <a:xfrm>
            <a:off x="392683" y="4482672"/>
            <a:ext cx="8283773" cy="2114680"/>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6166" name="Стрелка вправо 206165"/>
          <p:cNvSpPr/>
          <p:nvPr/>
        </p:nvSpPr>
        <p:spPr>
          <a:xfrm rot="5400000" flipV="1">
            <a:off x="4379542" y="2211276"/>
            <a:ext cx="580611" cy="38036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p:cNvSpPr txBox="1"/>
          <p:nvPr/>
        </p:nvSpPr>
        <p:spPr>
          <a:xfrm>
            <a:off x="2339752" y="2276872"/>
            <a:ext cx="2267544" cy="523220"/>
          </a:xfrm>
          <a:prstGeom prst="rect">
            <a:avLst/>
          </a:prstGeom>
          <a:noFill/>
        </p:spPr>
        <p:txBody>
          <a:bodyPr wrap="none" rtlCol="0">
            <a:spAutoFit/>
          </a:bodyPr>
          <a:lstStyle/>
          <a:p>
            <a:r>
              <a:rPr lang="en-US" sz="1400" dirty="0">
                <a:latin typeface="Cambria" panose="02040503050406030204" pitchFamily="18" charset="0"/>
              </a:rPr>
              <a:t>state of the environment /</a:t>
            </a:r>
          </a:p>
          <a:p>
            <a:r>
              <a:rPr lang="en-US" sz="1400" dirty="0">
                <a:latin typeface="Cambria" panose="02040503050406030204" pitchFamily="18" charset="0"/>
              </a:rPr>
              <a:t>commands from the leader</a:t>
            </a:r>
            <a:endParaRPr lang="ru-RU" sz="1400" dirty="0">
              <a:latin typeface="Cambria" panose="02040503050406030204" pitchFamily="18" charset="0"/>
            </a:endParaRPr>
          </a:p>
        </p:txBody>
      </p:sp>
      <p:cxnSp>
        <p:nvCxnSpPr>
          <p:cNvPr id="119" name="Прямая соединительная линия 118"/>
          <p:cNvCxnSpPr>
            <a:stCxn id="13" idx="1"/>
          </p:cNvCxnSpPr>
          <p:nvPr/>
        </p:nvCxnSpPr>
        <p:spPr>
          <a:xfrm flipH="1" flipV="1">
            <a:off x="7883687" y="5275139"/>
            <a:ext cx="8924" cy="28765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Прямая со стрелкой 121"/>
          <p:cNvCxnSpPr>
            <a:endCxn id="66" idx="3"/>
          </p:cNvCxnSpPr>
          <p:nvPr/>
        </p:nvCxnSpPr>
        <p:spPr>
          <a:xfrm flipH="1">
            <a:off x="6624607" y="5274760"/>
            <a:ext cx="1259079"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6688567" y="4770704"/>
            <a:ext cx="1095457" cy="523220"/>
          </a:xfrm>
          <a:prstGeom prst="rect">
            <a:avLst/>
          </a:prstGeom>
          <a:noFill/>
        </p:spPr>
        <p:txBody>
          <a:bodyPr wrap="square" rtlCol="0">
            <a:spAutoFit/>
          </a:bodyPr>
          <a:lstStyle/>
          <a:p>
            <a:pPr algn="ctr"/>
            <a:r>
              <a:rPr lang="en-US" sz="1400" dirty="0">
                <a:latin typeface="Cambria" panose="02040503050406030204" pitchFamily="18" charset="0"/>
              </a:rPr>
              <a:t>Low-level </a:t>
            </a:r>
            <a:endParaRPr lang="ru-RU" sz="1400" dirty="0">
              <a:latin typeface="Cambria" panose="02040503050406030204" pitchFamily="18" charset="0"/>
            </a:endParaRPr>
          </a:p>
          <a:p>
            <a:pPr algn="ctr"/>
            <a:r>
              <a:rPr lang="en-US" sz="1400" dirty="0">
                <a:latin typeface="Cambria" panose="02040503050406030204" pitchFamily="18" charset="0"/>
              </a:rPr>
              <a:t>algorithm</a:t>
            </a:r>
            <a:endParaRPr lang="ru-RU" sz="1400" dirty="0">
              <a:latin typeface="Cambria" panose="02040503050406030204" pitchFamily="18" charset="0"/>
            </a:endParaRPr>
          </a:p>
        </p:txBody>
      </p:sp>
      <p:sp>
        <p:nvSpPr>
          <p:cNvPr id="128" name="TextBox 127"/>
          <p:cNvSpPr txBox="1"/>
          <p:nvPr/>
        </p:nvSpPr>
        <p:spPr>
          <a:xfrm>
            <a:off x="6977963" y="2322432"/>
            <a:ext cx="1626485" cy="369332"/>
          </a:xfrm>
          <a:prstGeom prst="rect">
            <a:avLst/>
          </a:prstGeom>
          <a:noFill/>
        </p:spPr>
        <p:txBody>
          <a:bodyPr wrap="square" rtlCol="0">
            <a:spAutoFit/>
          </a:bodyPr>
          <a:lstStyle/>
          <a:p>
            <a:pPr algn="ctr"/>
            <a:r>
              <a:rPr lang="en-US" b="1" dirty="0">
                <a:solidFill>
                  <a:schemeClr val="accent1"/>
                </a:solidFill>
                <a:latin typeface="Cambria" panose="02040503050406030204" pitchFamily="18" charset="0"/>
              </a:rPr>
              <a:t>UPPER LEVEL</a:t>
            </a:r>
            <a:endParaRPr lang="ru-RU" b="1" dirty="0">
              <a:solidFill>
                <a:schemeClr val="accent1"/>
              </a:solidFill>
              <a:latin typeface="Cambria" panose="02040503050406030204" pitchFamily="18" charset="0"/>
            </a:endParaRPr>
          </a:p>
        </p:txBody>
      </p:sp>
      <p:sp>
        <p:nvSpPr>
          <p:cNvPr id="129" name="TextBox 128"/>
          <p:cNvSpPr txBox="1"/>
          <p:nvPr/>
        </p:nvSpPr>
        <p:spPr>
          <a:xfrm>
            <a:off x="6876257" y="4473380"/>
            <a:ext cx="1800200" cy="369332"/>
          </a:xfrm>
          <a:prstGeom prst="rect">
            <a:avLst/>
          </a:prstGeom>
          <a:noFill/>
        </p:spPr>
        <p:txBody>
          <a:bodyPr wrap="square" rtlCol="0">
            <a:spAutoFit/>
          </a:bodyPr>
          <a:lstStyle/>
          <a:p>
            <a:pPr algn="ctr"/>
            <a:r>
              <a:rPr lang="en-US" b="1" dirty="0">
                <a:solidFill>
                  <a:schemeClr val="accent1"/>
                </a:solidFill>
                <a:latin typeface="Cambria" panose="02040503050406030204" pitchFamily="18" charset="0"/>
              </a:rPr>
              <a:t>LOWER LEVEL</a:t>
            </a:r>
            <a:endParaRPr lang="ru-RU" b="1" dirty="0">
              <a:solidFill>
                <a:schemeClr val="accent1"/>
              </a:solidFill>
              <a:latin typeface="Cambria" panose="02040503050406030204" pitchFamily="18" charset="0"/>
            </a:endParaRPr>
          </a:p>
        </p:txBody>
      </p:sp>
      <p:sp>
        <p:nvSpPr>
          <p:cNvPr id="11" name="Облако 10"/>
          <p:cNvSpPr/>
          <p:nvPr/>
        </p:nvSpPr>
        <p:spPr>
          <a:xfrm>
            <a:off x="970236" y="1290464"/>
            <a:ext cx="7344816" cy="914400"/>
          </a:xfrm>
          <a:prstGeom prst="cloud">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Environment</a:t>
            </a:r>
            <a:endParaRPr lang="ru-RU" sz="2400" dirty="0">
              <a:solidFill>
                <a:schemeClr val="tx1"/>
              </a:solidFill>
            </a:endParaRPr>
          </a:p>
        </p:txBody>
      </p:sp>
    </p:spTree>
    <p:extLst>
      <p:ext uri="{BB962C8B-B14F-4D97-AF65-F5344CB8AC3E}">
        <p14:creationId xmlns:p14="http://schemas.microsoft.com/office/powerpoint/2010/main" val="123550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5"/>
          <p:cNvSpPr txBox="1">
            <a:spLocks noChangeArrowheads="1"/>
          </p:cNvSpPr>
          <p:nvPr/>
        </p:nvSpPr>
        <p:spPr bwMode="auto">
          <a:xfrm>
            <a:off x="179512" y="836712"/>
            <a:ext cx="8713663" cy="5539978"/>
          </a:xfrm>
          <a:prstGeom prst="rect">
            <a:avLst/>
          </a:prstGeom>
          <a:noFill/>
          <a:ln>
            <a:noFill/>
          </a:ln>
          <a:effectLst/>
        </p:spPr>
        <p:txBody>
          <a:bodyPr wrap="square">
            <a:spAutoFit/>
          </a:bodyPr>
          <a:lstStyle/>
          <a:p>
            <a:pPr algn="ctr">
              <a:defRPr/>
            </a:pPr>
            <a:r>
              <a:rPr lang="en-US" sz="2000" b="1" dirty="0">
                <a:solidFill>
                  <a:srgbClr val="CC0000"/>
                </a:solidFill>
              </a:rPr>
              <a:t>Principal research directions</a:t>
            </a:r>
            <a:endParaRPr lang="ru-RU" altLang="ru-RU" sz="2400" b="1" dirty="0">
              <a:solidFill>
                <a:srgbClr val="CC0000"/>
              </a:solidFill>
            </a:endParaRPr>
          </a:p>
          <a:p>
            <a:pPr marL="285750" indent="-285750" algn="just">
              <a:spcAft>
                <a:spcPts val="600"/>
              </a:spcAft>
              <a:buFont typeface="Arial" panose="020B0604020202020204" pitchFamily="34" charset="0"/>
              <a:buChar char="•"/>
              <a:defRPr/>
            </a:pPr>
            <a:r>
              <a:rPr lang="en-US" sz="2000" b="1" dirty="0">
                <a:solidFill>
                  <a:schemeClr val="accent2"/>
                </a:solidFill>
              </a:rPr>
              <a:t>Theory and methods of qualitative investigation of evolution equations and dynamic systems, with applications;</a:t>
            </a:r>
          </a:p>
          <a:p>
            <a:pPr marL="285750" indent="-285750" algn="just">
              <a:spcAft>
                <a:spcPts val="600"/>
              </a:spcAft>
              <a:buFont typeface="Arial" panose="020B0604020202020204" pitchFamily="34" charset="0"/>
              <a:buChar char="•"/>
              <a:defRPr/>
            </a:pPr>
            <a:r>
              <a:rPr lang="en-US" sz="2000" b="1" dirty="0">
                <a:solidFill>
                  <a:schemeClr val="accent2"/>
                </a:solidFill>
              </a:rPr>
              <a:t>Qualitative control theory and methods of control with applications;</a:t>
            </a:r>
          </a:p>
          <a:p>
            <a:pPr marL="285750" indent="-285750" algn="just">
              <a:spcAft>
                <a:spcPts val="600"/>
              </a:spcAft>
              <a:buFont typeface="Arial" panose="020B0604020202020204" pitchFamily="34" charset="0"/>
              <a:buChar char="•"/>
              <a:defRPr/>
            </a:pPr>
            <a:r>
              <a:rPr lang="en-US" sz="2000" b="1" dirty="0">
                <a:solidFill>
                  <a:schemeClr val="accent2"/>
                </a:solidFill>
              </a:rPr>
              <a:t>Methods of the mathematical physics  in  field theory, gas- and plasma-dynamics problems; </a:t>
            </a:r>
          </a:p>
          <a:p>
            <a:pPr marL="285750" indent="-285750" algn="just">
              <a:spcAft>
                <a:spcPts val="600"/>
              </a:spcAft>
              <a:buFont typeface="Arial" panose="020B0604020202020204" pitchFamily="34" charset="0"/>
              <a:buChar char="•"/>
              <a:defRPr/>
            </a:pPr>
            <a:r>
              <a:rPr lang="en-US" sz="2000" b="1" dirty="0">
                <a:solidFill>
                  <a:schemeClr val="accent2"/>
                </a:solidFill>
              </a:rPr>
              <a:t>Theory, algorithms and computing technologies focused on optimization and operation research;</a:t>
            </a:r>
          </a:p>
          <a:p>
            <a:pPr marL="285750" indent="-285750" algn="just">
              <a:spcAft>
                <a:spcPts val="600"/>
              </a:spcAft>
              <a:buFont typeface="Arial" panose="020B0604020202020204" pitchFamily="34" charset="0"/>
              <a:buChar char="•"/>
              <a:defRPr/>
            </a:pPr>
            <a:r>
              <a:rPr lang="en-US" sz="2000" b="1" dirty="0">
                <a:solidFill>
                  <a:schemeClr val="accent2"/>
                </a:solidFill>
              </a:rPr>
              <a:t>Theoretical foundations and technologies for organization and control of parallel and distributed computing systems;</a:t>
            </a:r>
          </a:p>
          <a:p>
            <a:pPr marL="285750" indent="-285750" algn="just">
              <a:spcAft>
                <a:spcPts val="600"/>
              </a:spcAft>
              <a:buFont typeface="Arial" panose="020B0604020202020204" pitchFamily="34" charset="0"/>
              <a:buChar char="•"/>
              <a:defRPr/>
            </a:pPr>
            <a:r>
              <a:rPr lang="en-US" sz="2000" b="1" dirty="0">
                <a:solidFill>
                  <a:schemeClr val="accent2"/>
                </a:solidFill>
              </a:rPr>
              <a:t>Theoretical foundations and technologies for organization of the  information and telecommunication structures;</a:t>
            </a:r>
          </a:p>
          <a:p>
            <a:pPr marL="285750" indent="-285750" algn="just">
              <a:spcAft>
                <a:spcPts val="600"/>
              </a:spcAft>
              <a:buFont typeface="Arial" panose="020B0604020202020204" pitchFamily="34" charset="0"/>
              <a:buChar char="•"/>
              <a:defRPr/>
            </a:pPr>
            <a:r>
              <a:rPr lang="en-US" sz="2000" b="1" dirty="0">
                <a:solidFill>
                  <a:schemeClr val="accent2"/>
                </a:solidFill>
              </a:rPr>
              <a:t>Methods, technologies and services of establishing informational and analytical, geo-informational, software-hardware systems in different subject domains, including supporting complex  interdisciplinary scientific research.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250031" y="809819"/>
            <a:ext cx="8643938" cy="642937"/>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spc="100" dirty="0">
                <a:solidFill>
                  <a:srgbClr val="C00000"/>
                </a:solidFill>
                <a:latin typeface="+mn-lt"/>
                <a:cs typeface="Times New Roman" pitchFamily="18" charset="0"/>
              </a:rPr>
              <a:t>Simulation results</a:t>
            </a:r>
            <a:endParaRPr lang="ru-RU" sz="2800" spc="100" dirty="0">
              <a:solidFill>
                <a:srgbClr val="C00000"/>
              </a:solidFill>
              <a:latin typeface="+mn-lt"/>
              <a:cs typeface="Times New Roman" pitchFamily="18" charset="0"/>
            </a:endParaRPr>
          </a:p>
        </p:txBody>
      </p:sp>
      <p:graphicFrame>
        <p:nvGraphicFramePr>
          <p:cNvPr id="5" name="Объект 4"/>
          <p:cNvGraphicFramePr>
            <a:graphicFrameLocks noChangeAspect="1"/>
          </p:cNvGraphicFramePr>
          <p:nvPr>
            <p:extLst>
              <p:ext uri="{D42A27DB-BD31-4B8C-83A1-F6EECF244321}">
                <p14:modId xmlns:p14="http://schemas.microsoft.com/office/powerpoint/2010/main" val="1858288546"/>
              </p:ext>
            </p:extLst>
          </p:nvPr>
        </p:nvGraphicFramePr>
        <p:xfrm>
          <a:off x="990650" y="1659186"/>
          <a:ext cx="2984500" cy="330200"/>
        </p:xfrm>
        <a:graphic>
          <a:graphicData uri="http://schemas.openxmlformats.org/presentationml/2006/ole">
            <mc:AlternateContent xmlns:mc="http://schemas.openxmlformats.org/markup-compatibility/2006">
              <mc:Choice xmlns:v="urn:schemas-microsoft-com:vml" Requires="v">
                <p:oleObj spid="_x0000_s60558" name="Equation" r:id="rId4" imgW="2984400" imgH="330120" progId="Equation.DSMT4">
                  <p:embed/>
                </p:oleObj>
              </mc:Choice>
              <mc:Fallback>
                <p:oleObj name="Equation" r:id="rId4" imgW="2984400" imgH="330120" progId="Equation.DSMT4">
                  <p:embed/>
                  <p:pic>
                    <p:nvPicPr>
                      <p:cNvPr id="0" name=""/>
                      <p:cNvPicPr>
                        <a:picLocks noChangeAspect="1" noChangeArrowheads="1"/>
                      </p:cNvPicPr>
                      <p:nvPr/>
                    </p:nvPicPr>
                    <p:blipFill>
                      <a:blip r:embed="rId5"/>
                      <a:srcRect/>
                      <a:stretch>
                        <a:fillRect/>
                      </a:stretch>
                    </p:blipFill>
                    <p:spPr bwMode="auto">
                      <a:xfrm>
                        <a:off x="990650" y="1659186"/>
                        <a:ext cx="29845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2577332660"/>
              </p:ext>
            </p:extLst>
          </p:nvPr>
        </p:nvGraphicFramePr>
        <p:xfrm>
          <a:off x="6101556" y="2072698"/>
          <a:ext cx="774700" cy="282575"/>
        </p:xfrm>
        <a:graphic>
          <a:graphicData uri="http://schemas.openxmlformats.org/presentationml/2006/ole">
            <mc:AlternateContent xmlns:mc="http://schemas.openxmlformats.org/markup-compatibility/2006">
              <mc:Choice xmlns:v="urn:schemas-microsoft-com:vml" Requires="v">
                <p:oleObj spid="_x0000_s60559" name="Equation" r:id="rId6" imgW="774360" imgH="279360" progId="Equation.DSMT4">
                  <p:embed/>
                </p:oleObj>
              </mc:Choice>
              <mc:Fallback>
                <p:oleObj name="Equation" r:id="rId6" imgW="774360" imgH="2793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1556" y="2072698"/>
                        <a:ext cx="774700"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1744444039"/>
              </p:ext>
            </p:extLst>
          </p:nvPr>
        </p:nvGraphicFramePr>
        <p:xfrm>
          <a:off x="5568801" y="2405770"/>
          <a:ext cx="587375" cy="279400"/>
        </p:xfrm>
        <a:graphic>
          <a:graphicData uri="http://schemas.openxmlformats.org/presentationml/2006/ole">
            <mc:AlternateContent xmlns:mc="http://schemas.openxmlformats.org/markup-compatibility/2006">
              <mc:Choice xmlns:v="urn:schemas-microsoft-com:vml" Requires="v">
                <p:oleObj spid="_x0000_s60560" name="Equation" r:id="rId8" imgW="583920" imgH="279360" progId="Equation.DSMT4">
                  <p:embed/>
                </p:oleObj>
              </mc:Choice>
              <mc:Fallback>
                <p:oleObj name="Equation" r:id="rId8" imgW="583920" imgH="279360" progId="Equation.DSMT4">
                  <p:embed/>
                  <p:pic>
                    <p:nvPicPr>
                      <p:cNvPr id="0" name=""/>
                      <p:cNvPicPr>
                        <a:picLocks noChangeAspect="1" noChangeArrowheads="1"/>
                      </p:cNvPicPr>
                      <p:nvPr/>
                    </p:nvPicPr>
                    <p:blipFill>
                      <a:blip r:embed="rId9"/>
                      <a:srcRect/>
                      <a:stretch>
                        <a:fillRect/>
                      </a:stretch>
                    </p:blipFill>
                    <p:spPr bwMode="auto">
                      <a:xfrm>
                        <a:off x="5568801" y="2405770"/>
                        <a:ext cx="58737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Прямоугольник 7"/>
          <p:cNvSpPr/>
          <p:nvPr/>
        </p:nvSpPr>
        <p:spPr>
          <a:xfrm>
            <a:off x="899592" y="1268090"/>
            <a:ext cx="2345837" cy="369332"/>
          </a:xfrm>
          <a:prstGeom prst="rect">
            <a:avLst/>
          </a:prstGeom>
        </p:spPr>
        <p:txBody>
          <a:bodyPr wrap="square">
            <a:spAutoFit/>
          </a:bodyPr>
          <a:lstStyle/>
          <a:p>
            <a:r>
              <a:rPr lang="en-US" dirty="0">
                <a:solidFill>
                  <a:srgbClr val="0070C0"/>
                </a:solidFill>
                <a:latin typeface="Cambria" pitchFamily="18" charset="0"/>
                <a:cs typeface="Times New Roman" pitchFamily="18" charset="0"/>
              </a:rPr>
              <a:t>Model parameters</a:t>
            </a:r>
            <a:endParaRPr lang="ru-RU" dirty="0">
              <a:solidFill>
                <a:srgbClr val="0070C0"/>
              </a:solidFill>
              <a:latin typeface="Cambria" pitchFamily="18" charset="0"/>
              <a:cs typeface="Times New Roman" pitchFamily="18" charset="0"/>
            </a:endParaRPr>
          </a:p>
        </p:txBody>
      </p:sp>
      <p:sp>
        <p:nvSpPr>
          <p:cNvPr id="9" name="Rectangle 175"/>
          <p:cNvSpPr>
            <a:spLocks noChangeArrowheads="1"/>
          </p:cNvSpPr>
          <p:nvPr/>
        </p:nvSpPr>
        <p:spPr bwMode="auto">
          <a:xfrm>
            <a:off x="899592" y="2320538"/>
            <a:ext cx="7200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en-US" dirty="0">
                <a:latin typeface="Cambria" panose="02040503050406030204" pitchFamily="18" charset="0"/>
              </a:rPr>
              <a:t>measurement (estimation) errors:  distances -               angles -</a:t>
            </a:r>
            <a:endParaRPr lang="ru-RU" dirty="0">
              <a:latin typeface="Cambria" panose="02040503050406030204" pitchFamily="18" charset="0"/>
            </a:endParaRPr>
          </a:p>
        </p:txBody>
      </p:sp>
      <p:sp>
        <p:nvSpPr>
          <p:cNvPr id="10" name="Rectangle 175"/>
          <p:cNvSpPr>
            <a:spLocks noChangeArrowheads="1"/>
          </p:cNvSpPr>
          <p:nvPr/>
        </p:nvSpPr>
        <p:spPr bwMode="auto">
          <a:xfrm>
            <a:off x="899592" y="1983740"/>
            <a:ext cx="65527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en-US" dirty="0">
                <a:latin typeface="Cambria" panose="02040503050406030204" pitchFamily="18" charset="0"/>
              </a:rPr>
              <a:t>control period (common for all AUVs in all modes) :</a:t>
            </a:r>
            <a:endParaRPr lang="ru-RU" dirty="0">
              <a:latin typeface="Cambria" panose="02040503050406030204" pitchFamily="18" charset="0"/>
            </a:endParaRPr>
          </a:p>
        </p:txBody>
      </p:sp>
      <p:graphicFrame>
        <p:nvGraphicFramePr>
          <p:cNvPr id="11" name="Объект 10"/>
          <p:cNvGraphicFramePr>
            <a:graphicFrameLocks noChangeAspect="1"/>
          </p:cNvGraphicFramePr>
          <p:nvPr>
            <p:extLst>
              <p:ext uri="{D42A27DB-BD31-4B8C-83A1-F6EECF244321}">
                <p14:modId xmlns:p14="http://schemas.microsoft.com/office/powerpoint/2010/main" val="1800491013"/>
              </p:ext>
            </p:extLst>
          </p:nvPr>
        </p:nvGraphicFramePr>
        <p:xfrm>
          <a:off x="5089673" y="2721986"/>
          <a:ext cx="2506663" cy="338137"/>
        </p:xfrm>
        <a:graphic>
          <a:graphicData uri="http://schemas.openxmlformats.org/presentationml/2006/ole">
            <mc:AlternateContent xmlns:mc="http://schemas.openxmlformats.org/markup-compatibility/2006">
              <mc:Choice xmlns:v="urn:schemas-microsoft-com:vml" Requires="v">
                <p:oleObj spid="_x0000_s60561" name="Equation" r:id="rId10" imgW="2514600" imgH="342720" progId="Equation.DSMT4">
                  <p:embed/>
                </p:oleObj>
              </mc:Choice>
              <mc:Fallback>
                <p:oleObj name="Equation" r:id="rId10" imgW="2514600" imgH="342720" progId="Equation.DSMT4">
                  <p:embed/>
                  <p:pic>
                    <p:nvPicPr>
                      <p:cNvPr id="0" name=""/>
                      <p:cNvPicPr>
                        <a:picLocks noChangeAspect="1" noChangeArrowheads="1"/>
                      </p:cNvPicPr>
                      <p:nvPr/>
                    </p:nvPicPr>
                    <p:blipFill>
                      <a:blip r:embed="rId11"/>
                      <a:srcRect/>
                      <a:stretch>
                        <a:fillRect/>
                      </a:stretch>
                    </p:blipFill>
                    <p:spPr bwMode="auto">
                      <a:xfrm>
                        <a:off x="5089673" y="2721986"/>
                        <a:ext cx="2506663"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75"/>
          <p:cNvSpPr>
            <a:spLocks noChangeArrowheads="1"/>
          </p:cNvSpPr>
          <p:nvPr/>
        </p:nvSpPr>
        <p:spPr bwMode="auto">
          <a:xfrm>
            <a:off x="899592" y="2699628"/>
            <a:ext cx="5022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en-US" dirty="0">
                <a:latin typeface="Cambria" panose="02040503050406030204" pitchFamily="18" charset="0"/>
              </a:rPr>
              <a:t>constraints on control force and torque:</a:t>
            </a:r>
            <a:endParaRPr lang="ru-RU" dirty="0">
              <a:latin typeface="Cambria" panose="02040503050406030204" pitchFamily="18" charset="0"/>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114917675"/>
              </p:ext>
            </p:extLst>
          </p:nvPr>
        </p:nvGraphicFramePr>
        <p:xfrm>
          <a:off x="7044010" y="2397138"/>
          <a:ext cx="768350" cy="279400"/>
        </p:xfrm>
        <a:graphic>
          <a:graphicData uri="http://schemas.openxmlformats.org/presentationml/2006/ole">
            <mc:AlternateContent xmlns:mc="http://schemas.openxmlformats.org/markup-compatibility/2006">
              <mc:Choice xmlns:v="urn:schemas-microsoft-com:vml" Requires="v">
                <p:oleObj spid="_x0000_s60562" name="Equation" r:id="rId12" imgW="761760" imgH="279360" progId="Equation.DSMT4">
                  <p:embed/>
                </p:oleObj>
              </mc:Choice>
              <mc:Fallback>
                <p:oleObj name="Equation" r:id="rId12" imgW="761760" imgH="279360" progId="Equation.DSMT4">
                  <p:embed/>
                  <p:pic>
                    <p:nvPicPr>
                      <p:cNvPr id="0" name=""/>
                      <p:cNvPicPr>
                        <a:picLocks noChangeAspect="1" noChangeArrowheads="1"/>
                      </p:cNvPicPr>
                      <p:nvPr/>
                    </p:nvPicPr>
                    <p:blipFill>
                      <a:blip r:embed="rId13"/>
                      <a:srcRect/>
                      <a:stretch>
                        <a:fillRect/>
                      </a:stretch>
                    </p:blipFill>
                    <p:spPr bwMode="auto">
                      <a:xfrm>
                        <a:off x="7044010" y="2397138"/>
                        <a:ext cx="768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46"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6013" y="3212976"/>
            <a:ext cx="6466347"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0958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3"/>
          <a:stretch>
            <a:fillRect/>
          </a:stretch>
        </p:blipFill>
        <p:spPr>
          <a:xfrm>
            <a:off x="279151" y="3995253"/>
            <a:ext cx="3644777" cy="2688897"/>
          </a:xfrm>
          <a:prstGeom prst="rect">
            <a:avLst/>
          </a:prstGeom>
        </p:spPr>
      </p:pic>
      <p:pic>
        <p:nvPicPr>
          <p:cNvPr id="25" name="Рисунок 24"/>
          <p:cNvPicPr>
            <a:picLocks noChangeAspect="1"/>
          </p:cNvPicPr>
          <p:nvPr/>
        </p:nvPicPr>
        <p:blipFill>
          <a:blip r:embed="rId4"/>
          <a:stretch>
            <a:fillRect/>
          </a:stretch>
        </p:blipFill>
        <p:spPr>
          <a:xfrm>
            <a:off x="4051875" y="2852936"/>
            <a:ext cx="4696589" cy="3309268"/>
          </a:xfrm>
          <a:prstGeom prst="rect">
            <a:avLst/>
          </a:prstGeom>
        </p:spPr>
      </p:pic>
      <p:sp>
        <p:nvSpPr>
          <p:cNvPr id="16389" name="Заголовок 1"/>
          <p:cNvSpPr>
            <a:spLocks noGrp="1"/>
          </p:cNvSpPr>
          <p:nvPr>
            <p:ph type="title"/>
          </p:nvPr>
        </p:nvSpPr>
        <p:spPr>
          <a:xfrm>
            <a:off x="313184" y="836712"/>
            <a:ext cx="8435280" cy="720080"/>
          </a:xfrm>
        </p:spPr>
        <p:txBody>
          <a:bodyPr/>
          <a:lstStyle/>
          <a:p>
            <a:r>
              <a:rPr lang="en-US" sz="2800" dirty="0">
                <a:solidFill>
                  <a:srgbClr val="C00000"/>
                </a:solidFill>
                <a:latin typeface="Cambria" panose="02040503050406030204" pitchFamily="18" charset="0"/>
              </a:rPr>
              <a:t>AUV Group Routing Under Continuous Rotation</a:t>
            </a:r>
            <a:endParaRPr lang="ru-RU" sz="2800" dirty="0">
              <a:solidFill>
                <a:srgbClr val="C00000"/>
              </a:solidFill>
              <a:latin typeface="Cambria" panose="02040503050406030204" pitchFamily="18" charset="0"/>
            </a:endParaRPr>
          </a:p>
        </p:txBody>
      </p:sp>
      <p:sp>
        <p:nvSpPr>
          <p:cNvPr id="24" name="Тройная стрелка влево/вправо/вверх 23"/>
          <p:cNvSpPr/>
          <p:nvPr/>
        </p:nvSpPr>
        <p:spPr>
          <a:xfrm>
            <a:off x="3217132" y="4246642"/>
            <a:ext cx="3024336" cy="904221"/>
          </a:xfrm>
          <a:custGeom>
            <a:avLst/>
            <a:gdLst>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1551009 w 3024336"/>
              <a:gd name="connsiteY9" fmla="*/ 464270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1551009 w 3024336"/>
              <a:gd name="connsiteY9" fmla="*/ 464270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2493836 w 3024336"/>
              <a:gd name="connsiteY8" fmla="*/ 229292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2542161 w 3024336"/>
              <a:gd name="connsiteY7" fmla="*/ 219817 h 576064"/>
              <a:gd name="connsiteX8" fmla="*/ 2493836 w 3024336"/>
              <a:gd name="connsiteY8" fmla="*/ 229292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1473327 w 3024336"/>
              <a:gd name="connsiteY4" fmla="*/ 224554 h 585539"/>
              <a:gd name="connsiteX5" fmla="*/ 1439215 w 3024336"/>
              <a:gd name="connsiteY5" fmla="*/ 224554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2406678 w 3024336"/>
              <a:gd name="connsiteY4" fmla="*/ 238767 h 585539"/>
              <a:gd name="connsiteX5" fmla="*/ 1439215 w 3024336"/>
              <a:gd name="connsiteY5" fmla="*/ 224554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9007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606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5477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900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41091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26969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4299 w 3024336"/>
              <a:gd name="connsiteY5" fmla="*/ 237560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491403 h 564356"/>
              <a:gd name="connsiteX1" fmla="*/ 215079 w 3024336"/>
              <a:gd name="connsiteY1" fmla="*/ 418451 h 564356"/>
              <a:gd name="connsiteX2" fmla="*/ 215079 w 3024336"/>
              <a:gd name="connsiteY2" fmla="*/ 452562 h 564356"/>
              <a:gd name="connsiteX3" fmla="*/ 2406678 w 3024336"/>
              <a:gd name="connsiteY3" fmla="*/ 451355 h 564356"/>
              <a:gd name="connsiteX4" fmla="*/ 2406678 w 3024336"/>
              <a:gd name="connsiteY4" fmla="*/ 217584 h 564356"/>
              <a:gd name="connsiteX5" fmla="*/ 2364299 w 3024336"/>
              <a:gd name="connsiteY5" fmla="*/ 216377 h 564356"/>
              <a:gd name="connsiteX6" fmla="*/ 2445245 w 3024336"/>
              <a:gd name="connsiteY6" fmla="*/ 0 h 564356"/>
              <a:gd name="connsiteX7" fmla="*/ 2542161 w 3024336"/>
              <a:gd name="connsiteY7" fmla="*/ 215170 h 564356"/>
              <a:gd name="connsiteX8" fmla="*/ 2493836 w 3024336"/>
              <a:gd name="connsiteY8" fmla="*/ 217584 h 564356"/>
              <a:gd name="connsiteX9" fmla="*/ 2493836 w 3024336"/>
              <a:gd name="connsiteY9" fmla="*/ 451354 h 564356"/>
              <a:gd name="connsiteX10" fmla="*/ 2809257 w 3024336"/>
              <a:gd name="connsiteY10" fmla="*/ 452562 h 564356"/>
              <a:gd name="connsiteX11" fmla="*/ 2809257 w 3024336"/>
              <a:gd name="connsiteY11" fmla="*/ 418451 h 564356"/>
              <a:gd name="connsiteX12" fmla="*/ 3024336 w 3024336"/>
              <a:gd name="connsiteY12" fmla="*/ 491403 h 564356"/>
              <a:gd name="connsiteX13" fmla="*/ 2809257 w 3024336"/>
              <a:gd name="connsiteY13" fmla="*/ 564356 h 564356"/>
              <a:gd name="connsiteX14" fmla="*/ 2809257 w 3024336"/>
              <a:gd name="connsiteY14" fmla="*/ 530244 h 564356"/>
              <a:gd name="connsiteX15" fmla="*/ 215079 w 3024336"/>
              <a:gd name="connsiteY15" fmla="*/ 530244 h 564356"/>
              <a:gd name="connsiteX16" fmla="*/ 215079 w 3024336"/>
              <a:gd name="connsiteY16" fmla="*/ 564356 h 564356"/>
              <a:gd name="connsiteX17" fmla="*/ 0 w 3024336"/>
              <a:gd name="connsiteY17" fmla="*/ 491403 h 564356"/>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64299 w 3024336"/>
              <a:gd name="connsiteY5" fmla="*/ 548245 h 896224"/>
              <a:gd name="connsiteX6" fmla="*/ 2452306 w 3024336"/>
              <a:gd name="connsiteY6" fmla="*/ 0 h 896224"/>
              <a:gd name="connsiteX7" fmla="*/ 2542161 w 3024336"/>
              <a:gd name="connsiteY7" fmla="*/ 547038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64299 w 3024336"/>
              <a:gd name="connsiteY5" fmla="*/ 548245 h 896224"/>
              <a:gd name="connsiteX6" fmla="*/ 2452306 w 3024336"/>
              <a:gd name="connsiteY6" fmla="*/ 0 h 896224"/>
              <a:gd name="connsiteX7" fmla="*/ 2538631 w 3024336"/>
              <a:gd name="connsiteY7" fmla="*/ 215170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3739 w 3024336"/>
              <a:gd name="connsiteY4" fmla="*/ 192871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3739 w 3024336"/>
              <a:gd name="connsiteY4" fmla="*/ 192871 h 896224"/>
              <a:gd name="connsiteX5" fmla="*/ 2364300 w 3024336"/>
              <a:gd name="connsiteY5" fmla="*/ 209317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64300 w 3024336"/>
              <a:gd name="connsiteY5" fmla="*/ 209317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64300 w 3024336"/>
              <a:gd name="connsiteY5" fmla="*/ 209317 h 896224"/>
              <a:gd name="connsiteX6" fmla="*/ 2452306 w 3024336"/>
              <a:gd name="connsiteY6" fmla="*/ 0 h 896224"/>
              <a:gd name="connsiteX7" fmla="*/ 2542161 w 3024336"/>
              <a:gd name="connsiteY7" fmla="*/ 20104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53708 w 3024336"/>
              <a:gd name="connsiteY5" fmla="*/ 202256 h 896224"/>
              <a:gd name="connsiteX6" fmla="*/ 2452306 w 3024336"/>
              <a:gd name="connsiteY6" fmla="*/ 0 h 896224"/>
              <a:gd name="connsiteX7" fmla="*/ 2542161 w 3024336"/>
              <a:gd name="connsiteY7" fmla="*/ 20104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53708 w 3024336"/>
              <a:gd name="connsiteY5" fmla="*/ 202256 h 896224"/>
              <a:gd name="connsiteX6" fmla="*/ 2452306 w 3024336"/>
              <a:gd name="connsiteY6" fmla="*/ 0 h 896224"/>
              <a:gd name="connsiteX7" fmla="*/ 2542161 w 3024336"/>
              <a:gd name="connsiteY7" fmla="*/ 208109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39495 w 3024336"/>
              <a:gd name="connsiteY7" fmla="*/ 197446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36829 w 3024336"/>
              <a:gd name="connsiteY7" fmla="*/ 200112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00112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00112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10776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9495 w 3024336"/>
              <a:gd name="connsiteY7" fmla="*/ 20811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4922 h 896224"/>
              <a:gd name="connsiteX6" fmla="*/ 2454971 w 3024336"/>
              <a:gd name="connsiteY6" fmla="*/ 0 h 896224"/>
              <a:gd name="connsiteX7" fmla="*/ 2539495 w 3024336"/>
              <a:gd name="connsiteY7" fmla="*/ 20811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4922 h 896224"/>
              <a:gd name="connsiteX6" fmla="*/ 2454971 w 3024336"/>
              <a:gd name="connsiteY6" fmla="*/ 0 h 896224"/>
              <a:gd name="connsiteX7" fmla="*/ 2536829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68695 w 3024336"/>
              <a:gd name="connsiteY5" fmla="*/ 199590 h 896224"/>
              <a:gd name="connsiteX6" fmla="*/ 2454971 w 3024336"/>
              <a:gd name="connsiteY6" fmla="*/ 0 h 896224"/>
              <a:gd name="connsiteX7" fmla="*/ 2536829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68695 w 3024336"/>
              <a:gd name="connsiteY5" fmla="*/ 199590 h 896224"/>
              <a:gd name="connsiteX6" fmla="*/ 2454971 w 3024336"/>
              <a:gd name="connsiteY6" fmla="*/ 0 h 896224"/>
              <a:gd name="connsiteX7" fmla="*/ 2531497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1497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31268 h 904221"/>
              <a:gd name="connsiteX1" fmla="*/ 215079 w 3024336"/>
              <a:gd name="connsiteY1" fmla="*/ 758316 h 904221"/>
              <a:gd name="connsiteX2" fmla="*/ 215079 w 3024336"/>
              <a:gd name="connsiteY2" fmla="*/ 792427 h 904221"/>
              <a:gd name="connsiteX3" fmla="*/ 2406678 w 3024336"/>
              <a:gd name="connsiteY3" fmla="*/ 791220 h 904221"/>
              <a:gd name="connsiteX4" fmla="*/ 2407542 w 3024336"/>
              <a:gd name="connsiteY4" fmla="*/ 211459 h 904221"/>
              <a:gd name="connsiteX5" fmla="*/ 2371361 w 3024336"/>
              <a:gd name="connsiteY5" fmla="*/ 210253 h 904221"/>
              <a:gd name="connsiteX6" fmla="*/ 2446974 w 3024336"/>
              <a:gd name="connsiteY6" fmla="*/ 0 h 904221"/>
              <a:gd name="connsiteX7" fmla="*/ 2531497 w 3024336"/>
              <a:gd name="connsiteY7" fmla="*/ 210775 h 904221"/>
              <a:gd name="connsiteX8" fmla="*/ 2493836 w 3024336"/>
              <a:gd name="connsiteY8" fmla="*/ 214990 h 904221"/>
              <a:gd name="connsiteX9" fmla="*/ 2493836 w 3024336"/>
              <a:gd name="connsiteY9" fmla="*/ 791219 h 904221"/>
              <a:gd name="connsiteX10" fmla="*/ 2809257 w 3024336"/>
              <a:gd name="connsiteY10" fmla="*/ 792427 h 904221"/>
              <a:gd name="connsiteX11" fmla="*/ 2809257 w 3024336"/>
              <a:gd name="connsiteY11" fmla="*/ 758316 h 904221"/>
              <a:gd name="connsiteX12" fmla="*/ 3024336 w 3024336"/>
              <a:gd name="connsiteY12" fmla="*/ 831268 h 904221"/>
              <a:gd name="connsiteX13" fmla="*/ 2809257 w 3024336"/>
              <a:gd name="connsiteY13" fmla="*/ 904221 h 904221"/>
              <a:gd name="connsiteX14" fmla="*/ 2809257 w 3024336"/>
              <a:gd name="connsiteY14" fmla="*/ 870109 h 904221"/>
              <a:gd name="connsiteX15" fmla="*/ 215079 w 3024336"/>
              <a:gd name="connsiteY15" fmla="*/ 870109 h 904221"/>
              <a:gd name="connsiteX16" fmla="*/ 215079 w 3024336"/>
              <a:gd name="connsiteY16" fmla="*/ 904221 h 904221"/>
              <a:gd name="connsiteX17" fmla="*/ 0 w 3024336"/>
              <a:gd name="connsiteY17" fmla="*/ 831268 h 904221"/>
              <a:gd name="connsiteX0" fmla="*/ 0 w 3024336"/>
              <a:gd name="connsiteY0" fmla="*/ 831268 h 904221"/>
              <a:gd name="connsiteX1" fmla="*/ 215079 w 3024336"/>
              <a:gd name="connsiteY1" fmla="*/ 758316 h 904221"/>
              <a:gd name="connsiteX2" fmla="*/ 215079 w 3024336"/>
              <a:gd name="connsiteY2" fmla="*/ 792427 h 904221"/>
              <a:gd name="connsiteX3" fmla="*/ 2406678 w 3024336"/>
              <a:gd name="connsiteY3" fmla="*/ 791220 h 904221"/>
              <a:gd name="connsiteX4" fmla="*/ 2407542 w 3024336"/>
              <a:gd name="connsiteY4" fmla="*/ 211459 h 904221"/>
              <a:gd name="connsiteX5" fmla="*/ 2371361 w 3024336"/>
              <a:gd name="connsiteY5" fmla="*/ 210253 h 904221"/>
              <a:gd name="connsiteX6" fmla="*/ 2449640 w 3024336"/>
              <a:gd name="connsiteY6" fmla="*/ 0 h 904221"/>
              <a:gd name="connsiteX7" fmla="*/ 2531497 w 3024336"/>
              <a:gd name="connsiteY7" fmla="*/ 210775 h 904221"/>
              <a:gd name="connsiteX8" fmla="*/ 2493836 w 3024336"/>
              <a:gd name="connsiteY8" fmla="*/ 214990 h 904221"/>
              <a:gd name="connsiteX9" fmla="*/ 2493836 w 3024336"/>
              <a:gd name="connsiteY9" fmla="*/ 791219 h 904221"/>
              <a:gd name="connsiteX10" fmla="*/ 2809257 w 3024336"/>
              <a:gd name="connsiteY10" fmla="*/ 792427 h 904221"/>
              <a:gd name="connsiteX11" fmla="*/ 2809257 w 3024336"/>
              <a:gd name="connsiteY11" fmla="*/ 758316 h 904221"/>
              <a:gd name="connsiteX12" fmla="*/ 3024336 w 3024336"/>
              <a:gd name="connsiteY12" fmla="*/ 831268 h 904221"/>
              <a:gd name="connsiteX13" fmla="*/ 2809257 w 3024336"/>
              <a:gd name="connsiteY13" fmla="*/ 904221 h 904221"/>
              <a:gd name="connsiteX14" fmla="*/ 2809257 w 3024336"/>
              <a:gd name="connsiteY14" fmla="*/ 870109 h 904221"/>
              <a:gd name="connsiteX15" fmla="*/ 215079 w 3024336"/>
              <a:gd name="connsiteY15" fmla="*/ 870109 h 904221"/>
              <a:gd name="connsiteX16" fmla="*/ 215079 w 3024336"/>
              <a:gd name="connsiteY16" fmla="*/ 904221 h 904221"/>
              <a:gd name="connsiteX17" fmla="*/ 0 w 3024336"/>
              <a:gd name="connsiteY17" fmla="*/ 831268 h 9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24336" h="904221">
                <a:moveTo>
                  <a:pt x="0" y="831268"/>
                </a:moveTo>
                <a:lnTo>
                  <a:pt x="215079" y="758316"/>
                </a:lnTo>
                <a:lnTo>
                  <a:pt x="215079" y="792427"/>
                </a:lnTo>
                <a:lnTo>
                  <a:pt x="2406678" y="791220"/>
                </a:lnTo>
                <a:cubicBezTo>
                  <a:pt x="2409032" y="594436"/>
                  <a:pt x="2405188" y="408243"/>
                  <a:pt x="2407542" y="211459"/>
                </a:cubicBezTo>
                <a:lnTo>
                  <a:pt x="2371361" y="210253"/>
                </a:lnTo>
                <a:lnTo>
                  <a:pt x="2449640" y="0"/>
                </a:lnTo>
                <a:lnTo>
                  <a:pt x="2531497" y="210775"/>
                </a:lnTo>
                <a:lnTo>
                  <a:pt x="2493836" y="214990"/>
                </a:lnTo>
                <a:lnTo>
                  <a:pt x="2493836" y="791219"/>
                </a:lnTo>
                <a:lnTo>
                  <a:pt x="2809257" y="792427"/>
                </a:lnTo>
                <a:lnTo>
                  <a:pt x="2809257" y="758316"/>
                </a:lnTo>
                <a:lnTo>
                  <a:pt x="3024336" y="831268"/>
                </a:lnTo>
                <a:lnTo>
                  <a:pt x="2809257" y="904221"/>
                </a:lnTo>
                <a:lnTo>
                  <a:pt x="2809257" y="870109"/>
                </a:lnTo>
                <a:lnTo>
                  <a:pt x="215079" y="870109"/>
                </a:lnTo>
                <a:lnTo>
                  <a:pt x="215079" y="904221"/>
                </a:lnTo>
                <a:lnTo>
                  <a:pt x="0" y="831268"/>
                </a:ln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endParaRPr lang="ru-RU"/>
          </a:p>
        </p:txBody>
      </p:sp>
      <p:sp>
        <p:nvSpPr>
          <p:cNvPr id="30" name="Содержимое 3"/>
          <p:cNvSpPr>
            <a:spLocks noGrp="1"/>
          </p:cNvSpPr>
          <p:nvPr>
            <p:ph sz="quarter" idx="1"/>
          </p:nvPr>
        </p:nvSpPr>
        <p:spPr>
          <a:xfrm>
            <a:off x="418852" y="1628800"/>
            <a:ext cx="8329612" cy="1728192"/>
          </a:xfrm>
        </p:spPr>
        <p:txBody>
          <a:bodyPr/>
          <a:lstStyle/>
          <a:p>
            <a:pPr marL="171450" indent="-171450">
              <a:buClr>
                <a:srgbClr val="0070C0"/>
              </a:buClr>
            </a:pPr>
            <a:r>
              <a:rPr lang="en-US" sz="1800" dirty="0">
                <a:latin typeface="Cambria" panose="02040503050406030204" pitchFamily="18" charset="0"/>
              </a:rPr>
              <a:t>There is a big set of spatial points to be inspected (single-time or periodically);</a:t>
            </a:r>
          </a:p>
          <a:p>
            <a:pPr marL="171450" indent="-171450">
              <a:buClr>
                <a:srgbClr val="0070C0"/>
              </a:buClr>
            </a:pPr>
            <a:r>
              <a:rPr lang="en-US" sz="1800" dirty="0">
                <a:latin typeface="Cambria" panose="02040503050406030204" pitchFamily="18" charset="0"/>
              </a:rPr>
              <a:t>A group of vehicles is working to achieve well-timed inspection of all the points;</a:t>
            </a:r>
          </a:p>
          <a:p>
            <a:pPr marL="171450" indent="-171450">
              <a:buClr>
                <a:srgbClr val="0070C0"/>
              </a:buClr>
            </a:pPr>
            <a:r>
              <a:rPr lang="en-US" sz="1800" dirty="0">
                <a:latin typeface="Cambria" panose="02040503050406030204" pitchFamily="18" charset="0"/>
              </a:rPr>
              <a:t>Each vehicle in the group differs by its cruising speed and the battery capacity;</a:t>
            </a:r>
          </a:p>
          <a:p>
            <a:pPr marL="171450" indent="-171450">
              <a:buClr>
                <a:srgbClr val="0070C0"/>
              </a:buClr>
            </a:pPr>
            <a:r>
              <a:rPr lang="en-US" sz="1800" dirty="0">
                <a:latin typeface="Cambria" panose="02040503050406030204" pitchFamily="18" charset="0"/>
              </a:rPr>
              <a:t>Vehicles have to </a:t>
            </a:r>
            <a:r>
              <a:rPr lang="en-US" sz="1800" i="1" dirty="0">
                <a:latin typeface="Cambria" panose="02040503050406030204" pitchFamily="18" charset="0"/>
              </a:rPr>
              <a:t>recharge their batteries </a:t>
            </a:r>
            <a:r>
              <a:rPr lang="en-US" sz="1800" dirty="0">
                <a:latin typeface="Cambria" panose="02040503050406030204" pitchFamily="18" charset="0"/>
              </a:rPr>
              <a:t>periodically. </a:t>
            </a:r>
            <a:br>
              <a:rPr lang="en-US" sz="1800" dirty="0">
                <a:latin typeface="Cambria" panose="02040503050406030204" pitchFamily="18" charset="0"/>
              </a:rPr>
            </a:br>
            <a:endParaRPr lang="ru-RU" sz="1800" dirty="0">
              <a:latin typeface="Cambria Math" panose="02040503050406030204" pitchFamily="18" charset="0"/>
              <a:ea typeface="Cambria Math" panose="02040503050406030204" pitchFamily="18" charset="0"/>
            </a:endParaRPr>
          </a:p>
        </p:txBody>
      </p:sp>
      <p:grpSp>
        <p:nvGrpSpPr>
          <p:cNvPr id="10" name="Группа 9"/>
          <p:cNvGrpSpPr/>
          <p:nvPr/>
        </p:nvGrpSpPr>
        <p:grpSpPr>
          <a:xfrm>
            <a:off x="483586" y="3598405"/>
            <a:ext cx="3378074" cy="468322"/>
            <a:chOff x="5076056" y="4149080"/>
            <a:chExt cx="3378074" cy="468322"/>
          </a:xfrm>
        </p:grpSpPr>
        <p:sp>
          <p:nvSpPr>
            <p:cNvPr id="12" name="Прямоугольник 7"/>
            <p:cNvSpPr>
              <a:spLocks noChangeArrowheads="1"/>
            </p:cNvSpPr>
            <p:nvPr/>
          </p:nvSpPr>
          <p:spPr bwMode="auto">
            <a:xfrm>
              <a:off x="5364088" y="4209277"/>
              <a:ext cx="3090042" cy="408125"/>
            </a:xfrm>
            <a:prstGeom prst="rect">
              <a:avLst/>
            </a:prstGeom>
            <a:noFill/>
            <a:ln w="9525">
              <a:noFill/>
              <a:miter lim="800000"/>
              <a:headEnd/>
              <a:tailEnd/>
            </a:ln>
          </p:spPr>
          <p:txBody>
            <a:bodyPr wrap="square">
              <a:spAutoFit/>
            </a:bodyPr>
            <a:lstStyle/>
            <a:p>
              <a:pPr marL="180975" indent="-180975">
                <a:lnSpc>
                  <a:spcPct val="114000"/>
                </a:lnSpc>
                <a:defRPr/>
              </a:pPr>
              <a:r>
                <a:rPr lang="ru-RU" dirty="0">
                  <a:latin typeface="+mj-lt"/>
                  <a:cs typeface="Times New Roman" pitchFamily="18" charset="0"/>
                </a:rPr>
                <a:t>– </a:t>
              </a:r>
              <a:r>
                <a:rPr lang="en-US" dirty="0">
                  <a:latin typeface="Cambria" panose="02040503050406030204" pitchFamily="18" charset="0"/>
                  <a:cs typeface="Times New Roman" pitchFamily="18" charset="0"/>
                </a:rPr>
                <a:t>rendezvous location</a:t>
              </a:r>
              <a:r>
                <a:rPr lang="ru-RU" dirty="0">
                  <a:latin typeface="+mj-lt"/>
                  <a:cs typeface="Times New Roman" pitchFamily="18" charset="0"/>
                </a:rPr>
                <a:t>.</a:t>
              </a:r>
            </a:p>
          </p:txBody>
        </p:sp>
        <p:pic>
          <p:nvPicPr>
            <p:cNvPr id="17" name="Рисунок 16"/>
            <p:cNvPicPr>
              <a:picLocks noChangeAspect="1"/>
            </p:cNvPicPr>
            <p:nvPr/>
          </p:nvPicPr>
          <p:blipFill>
            <a:blip r:embed="rId5"/>
            <a:stretch>
              <a:fillRect/>
            </a:stretch>
          </p:blipFill>
          <p:spPr>
            <a:xfrm>
              <a:off x="5076056" y="4149080"/>
              <a:ext cx="293700" cy="466465"/>
            </a:xfrm>
            <a:prstGeom prst="rect">
              <a:avLst/>
            </a:prstGeom>
          </p:spPr>
        </p:pic>
      </p:grpSp>
      <p:pic>
        <p:nvPicPr>
          <p:cNvPr id="19" name="Рисунок 18"/>
          <p:cNvPicPr>
            <a:picLocks noChangeAspect="1"/>
          </p:cNvPicPr>
          <p:nvPr/>
        </p:nvPicPr>
        <p:blipFill>
          <a:blip r:embed="rId6"/>
          <a:stretch>
            <a:fillRect/>
          </a:stretch>
        </p:blipFill>
        <p:spPr>
          <a:xfrm>
            <a:off x="408933" y="3161305"/>
            <a:ext cx="449790" cy="404811"/>
          </a:xfrm>
          <a:prstGeom prst="rect">
            <a:avLst/>
          </a:prstGeom>
        </p:spPr>
      </p:pic>
      <p:sp>
        <p:nvSpPr>
          <p:cNvPr id="20" name="Прямоугольник 7"/>
          <p:cNvSpPr>
            <a:spLocks noChangeArrowheads="1"/>
          </p:cNvSpPr>
          <p:nvPr/>
        </p:nvSpPr>
        <p:spPr bwMode="auto">
          <a:xfrm>
            <a:off x="779317" y="3140968"/>
            <a:ext cx="3090042" cy="381771"/>
          </a:xfrm>
          <a:prstGeom prst="rect">
            <a:avLst/>
          </a:prstGeom>
          <a:noFill/>
          <a:ln w="9525">
            <a:noFill/>
            <a:miter lim="800000"/>
            <a:headEnd/>
            <a:tailEnd/>
          </a:ln>
        </p:spPr>
        <p:txBody>
          <a:bodyPr wrap="square">
            <a:spAutoFit/>
          </a:bodyPr>
          <a:lstStyle/>
          <a:p>
            <a:pPr marL="180975" indent="-180975">
              <a:lnSpc>
                <a:spcPct val="114000"/>
              </a:lnSpc>
              <a:defRPr/>
            </a:pPr>
            <a:r>
              <a:rPr lang="ru-RU" dirty="0">
                <a:latin typeface="+mj-lt"/>
                <a:cs typeface="Times New Roman" pitchFamily="18" charset="0"/>
              </a:rPr>
              <a:t>– </a:t>
            </a:r>
            <a:r>
              <a:rPr lang="en-US" dirty="0">
                <a:latin typeface="Cambria" panose="02040503050406030204" pitchFamily="18" charset="0"/>
                <a:cs typeface="Times New Roman" pitchFamily="18" charset="0"/>
              </a:rPr>
              <a:t>mission points (locations).</a:t>
            </a:r>
            <a:endParaRPr lang="ru-RU" dirty="0">
              <a:latin typeface="+mj-lt"/>
              <a:cs typeface="Times New Roman" pitchFamily="18" charset="0"/>
            </a:endParaRPr>
          </a:p>
        </p:txBody>
      </p:sp>
    </p:spTree>
    <p:extLst>
      <p:ext uri="{BB962C8B-B14F-4D97-AF65-F5344CB8AC3E}">
        <p14:creationId xmlns:p14="http://schemas.microsoft.com/office/powerpoint/2010/main" val="3164249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p:cNvSpPr>
            <a:spLocks noGrp="1"/>
          </p:cNvSpPr>
          <p:nvPr>
            <p:ph type="title"/>
          </p:nvPr>
        </p:nvSpPr>
        <p:spPr>
          <a:xfrm>
            <a:off x="435296" y="772665"/>
            <a:ext cx="8329613" cy="495300"/>
          </a:xfrm>
        </p:spPr>
        <p:txBody>
          <a:bodyPr/>
          <a:lstStyle/>
          <a:p>
            <a:pPr eaLnBrk="1" hangingPunct="1"/>
            <a:r>
              <a:rPr lang="en-US" sz="2800" dirty="0">
                <a:solidFill>
                  <a:srgbClr val="C00000"/>
                </a:solidFill>
                <a:latin typeface="Cambria" panose="02040503050406030204" pitchFamily="18" charset="0"/>
              </a:rPr>
              <a:t>Two-level Control System</a:t>
            </a:r>
            <a:endParaRPr lang="ru-RU" sz="2800" dirty="0">
              <a:solidFill>
                <a:srgbClr val="C00000"/>
              </a:solidFill>
              <a:latin typeface="Cambria" panose="02040503050406030204" pitchFamily="18" charset="0"/>
            </a:endParaRPr>
          </a:p>
        </p:txBody>
      </p:sp>
      <p:sp>
        <p:nvSpPr>
          <p:cNvPr id="4" name="Содержимое 3"/>
          <p:cNvSpPr>
            <a:spLocks noGrp="1"/>
          </p:cNvSpPr>
          <p:nvPr>
            <p:ph sz="quarter" idx="1"/>
          </p:nvPr>
        </p:nvSpPr>
        <p:spPr>
          <a:xfrm>
            <a:off x="407193" y="4248386"/>
            <a:ext cx="8329613" cy="2060934"/>
          </a:xfrm>
        </p:spPr>
        <p:txBody>
          <a:bodyPr>
            <a:noAutofit/>
          </a:bodyPr>
          <a:lstStyle/>
          <a:p>
            <a:pPr marL="274320" indent="-274320" eaLnBrk="1" fontAlgn="auto" hangingPunct="1">
              <a:spcAft>
                <a:spcPts val="0"/>
              </a:spcAft>
              <a:buFont typeface="Wingdings 3"/>
              <a:buNone/>
              <a:defRPr/>
            </a:pPr>
            <a:r>
              <a:rPr lang="en-US" sz="1800" dirty="0">
                <a:latin typeface="Cambria" panose="02040503050406030204" pitchFamily="18" charset="0"/>
              </a:rPr>
              <a:t>Each group of rendezvous includes</a:t>
            </a:r>
            <a:endParaRPr lang="ru-RU" sz="1800" dirty="0">
              <a:latin typeface="Cambria" panose="02040503050406030204" pitchFamily="18" charset="0"/>
            </a:endParaRPr>
          </a:p>
          <a:p>
            <a:pPr marL="274320" indent="-274320" fontAlgn="auto">
              <a:spcBef>
                <a:spcPts val="0"/>
              </a:spcBef>
              <a:spcAft>
                <a:spcPts val="0"/>
              </a:spcAft>
              <a:buClr>
                <a:srgbClr val="0070C0"/>
              </a:buClr>
              <a:buFont typeface="Wingdings 3"/>
              <a:buChar char=""/>
              <a:defRPr/>
            </a:pPr>
            <a:r>
              <a:rPr lang="en-US" sz="1800" dirty="0">
                <a:latin typeface="Cambria" panose="02040503050406030204" pitchFamily="18" charset="0"/>
              </a:rPr>
              <a:t>Gathering all working AUVs (except currently charging) at the specified location;</a:t>
            </a:r>
          </a:p>
          <a:p>
            <a:pPr marL="274320" indent="-274320" fontAlgn="auto">
              <a:spcBef>
                <a:spcPts val="0"/>
              </a:spcBef>
              <a:spcAft>
                <a:spcPts val="0"/>
              </a:spcAft>
              <a:buClr>
                <a:srgbClr val="0070C0"/>
              </a:buClr>
              <a:buFont typeface="Wingdings 3"/>
              <a:buChar char=""/>
              <a:defRPr/>
            </a:pPr>
            <a:r>
              <a:rPr lang="en-US" sz="1800" dirty="0">
                <a:latin typeface="Cambria" panose="02040503050406030204" pitchFamily="18" charset="0"/>
              </a:rPr>
              <a:t>Establishing common information space; </a:t>
            </a:r>
          </a:p>
          <a:p>
            <a:pPr marL="274320" indent="-274320" fontAlgn="auto">
              <a:spcBef>
                <a:spcPts val="0"/>
              </a:spcBef>
              <a:spcAft>
                <a:spcPts val="0"/>
              </a:spcAft>
              <a:buClr>
                <a:srgbClr val="0070C0"/>
              </a:buClr>
              <a:buFont typeface="Wingdings 3"/>
              <a:buChar char=""/>
              <a:defRPr/>
            </a:pPr>
            <a:r>
              <a:rPr lang="en-US" sz="1800" dirty="0">
                <a:latin typeface="Cambria" panose="02040503050406030204" pitchFamily="18" charset="0"/>
              </a:rPr>
              <a:t>Updating mission conditions due to the both expected and unexpected changes;</a:t>
            </a:r>
          </a:p>
          <a:p>
            <a:pPr marL="274320" indent="-274320" fontAlgn="auto">
              <a:spcBef>
                <a:spcPts val="0"/>
              </a:spcBef>
              <a:spcAft>
                <a:spcPts val="0"/>
              </a:spcAft>
              <a:buClr>
                <a:srgbClr val="0070C0"/>
              </a:buClr>
              <a:buFont typeface="Wingdings 3"/>
              <a:buChar char=""/>
              <a:defRPr/>
            </a:pPr>
            <a:r>
              <a:rPr lang="en-US" sz="1800" dirty="0">
                <a:latin typeface="Cambria" panose="02040503050406030204" pitchFamily="18" charset="0"/>
              </a:rPr>
              <a:t>Actualization of the current group state</a:t>
            </a:r>
            <a:r>
              <a:rPr lang="ru-RU" sz="1800" dirty="0">
                <a:latin typeface="Cambria" panose="02040503050406030204" pitchFamily="18" charset="0"/>
              </a:rPr>
              <a:t>;</a:t>
            </a:r>
            <a:endParaRPr lang="en-US" sz="1800" dirty="0">
              <a:latin typeface="Cambria" panose="02040503050406030204" pitchFamily="18" charset="0"/>
            </a:endParaRPr>
          </a:p>
          <a:p>
            <a:pPr marL="274320" indent="-274320" fontAlgn="auto">
              <a:spcBef>
                <a:spcPts val="0"/>
              </a:spcBef>
              <a:spcAft>
                <a:spcPts val="0"/>
              </a:spcAft>
              <a:buClr>
                <a:srgbClr val="0070C0"/>
              </a:buClr>
              <a:buFont typeface="Wingdings 3"/>
              <a:buChar char=""/>
              <a:defRPr/>
            </a:pPr>
            <a:r>
              <a:rPr lang="en-US" sz="1800" dirty="0">
                <a:latin typeface="Cambria" panose="02040503050406030204" pitchFamily="18" charset="0"/>
              </a:rPr>
              <a:t>Adjustment of the current group strategy (replanning) if needed;</a:t>
            </a:r>
          </a:p>
          <a:p>
            <a:pPr marL="274320" indent="-274320" fontAlgn="auto">
              <a:spcBef>
                <a:spcPts val="0"/>
              </a:spcBef>
              <a:spcAft>
                <a:spcPts val="0"/>
              </a:spcAft>
              <a:buClr>
                <a:srgbClr val="0070C0"/>
              </a:buClr>
              <a:buFont typeface="Wingdings 3"/>
              <a:buChar char=""/>
              <a:defRPr/>
            </a:pPr>
            <a:r>
              <a:rPr lang="en-US" sz="1800" dirty="0">
                <a:latin typeface="Cambria" panose="02040503050406030204" pitchFamily="18" charset="0"/>
              </a:rPr>
              <a:t>Exchanging the best found solutions within the group (decentralization).</a:t>
            </a:r>
          </a:p>
        </p:txBody>
      </p:sp>
      <p:sp>
        <p:nvSpPr>
          <p:cNvPr id="2048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2048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8" name="Рисунок 7"/>
          <p:cNvPicPr>
            <a:picLocks noChangeAspect="1"/>
          </p:cNvPicPr>
          <p:nvPr/>
        </p:nvPicPr>
        <p:blipFill>
          <a:blip r:embed="rId3"/>
          <a:stretch>
            <a:fillRect/>
          </a:stretch>
        </p:blipFill>
        <p:spPr>
          <a:xfrm>
            <a:off x="1186286" y="2636911"/>
            <a:ext cx="6771428" cy="1485714"/>
          </a:xfrm>
          <a:prstGeom prst="rect">
            <a:avLst/>
          </a:prstGeom>
        </p:spPr>
      </p:pic>
      <p:sp>
        <p:nvSpPr>
          <p:cNvPr id="13" name="Прямоугольник 7"/>
          <p:cNvSpPr>
            <a:spLocks noChangeArrowheads="1"/>
          </p:cNvSpPr>
          <p:nvPr/>
        </p:nvSpPr>
        <p:spPr bwMode="auto">
          <a:xfrm>
            <a:off x="7902002" y="3317636"/>
            <a:ext cx="288032"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a:latin typeface="Cambria" panose="02040503050406030204" pitchFamily="18" charset="0"/>
                <a:cs typeface="Times New Roman" pitchFamily="18" charset="0"/>
              </a:rPr>
              <a:t>t</a:t>
            </a:r>
            <a:endParaRPr lang="ru-RU" dirty="0">
              <a:latin typeface="Cambria" panose="02040503050406030204" pitchFamily="18" charset="0"/>
              <a:cs typeface="Times New Roman" pitchFamily="18" charset="0"/>
            </a:endParaRPr>
          </a:p>
        </p:txBody>
      </p:sp>
      <p:sp>
        <p:nvSpPr>
          <p:cNvPr id="14" name="Содержимое 3"/>
          <p:cNvSpPr txBox="1">
            <a:spLocks/>
          </p:cNvSpPr>
          <p:nvPr/>
        </p:nvSpPr>
        <p:spPr bwMode="auto">
          <a:xfrm>
            <a:off x="407192" y="1267965"/>
            <a:ext cx="8329613" cy="20609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73050" indent="-273050" algn="l" rtl="0" eaLnBrk="1" fontAlgn="base" hangingPunct="1">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1" fontAlgn="base" hangingPunct="1">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1" fontAlgn="base" hangingPunct="1">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1" fontAlgn="base" hangingPunct="1">
              <a:spcBef>
                <a:spcPts val="400"/>
              </a:spcBef>
              <a:spcAft>
                <a:spcPct val="0"/>
              </a:spcAft>
              <a:buClr>
                <a:srgbClr val="8BA2B4"/>
              </a:buClr>
              <a:buSzPct val="70000"/>
              <a:buFont typeface="Wingdings" pitchFamily="2" charset="2"/>
              <a:buChar char=""/>
              <a:defRPr sz="2000" kern="1200">
                <a:solidFill>
                  <a:schemeClr val="tx1"/>
                </a:solidFill>
                <a:latin typeface="+mn-lt"/>
                <a:ea typeface="+mn-ea"/>
                <a:cs typeface="+mn-cs"/>
              </a:defRPr>
            </a:lvl4pPr>
            <a:lvl5pPr marL="1371600" indent="-228600" algn="l" rtl="0" eaLnBrk="1" fontAlgn="base" hangingPunct="1">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400050" indent="-400050" fontAlgn="auto">
              <a:spcBef>
                <a:spcPts val="0"/>
              </a:spcBef>
              <a:spcAft>
                <a:spcPts val="0"/>
              </a:spcAft>
              <a:buClr>
                <a:srgbClr val="0070C0"/>
              </a:buClr>
              <a:buSzPct val="100000"/>
              <a:buFont typeface="+mj-lt"/>
              <a:buAutoNum type="romanUcPeriod"/>
              <a:defRPr/>
            </a:pPr>
            <a:r>
              <a:rPr lang="en-US" sz="1800" dirty="0">
                <a:latin typeface="Cambria" panose="02040503050406030204" pitchFamily="18" charset="0"/>
              </a:rPr>
              <a:t>Upper-level mission planner: simple on-line mission decomposition to provide both regular communication sessions and computational load reduction.</a:t>
            </a:r>
          </a:p>
          <a:p>
            <a:pPr marL="400050" indent="-400050" fontAlgn="auto">
              <a:spcBef>
                <a:spcPts val="0"/>
              </a:spcBef>
              <a:spcAft>
                <a:spcPts val="0"/>
              </a:spcAft>
              <a:buClr>
                <a:srgbClr val="0070C0"/>
              </a:buClr>
              <a:buSzPct val="100000"/>
              <a:buFont typeface="+mj-lt"/>
              <a:buAutoNum type="romanUcPeriod"/>
              <a:defRPr/>
            </a:pPr>
            <a:r>
              <a:rPr lang="en-US" sz="1800" dirty="0">
                <a:latin typeface="Cambria" panose="02040503050406030204" pitchFamily="18" charset="0"/>
              </a:rPr>
              <a:t>Lower-level route planner: static group routing to handle graph search constraints and carry out the task assignment.</a:t>
            </a:r>
            <a:endParaRPr lang="ru-RU" sz="1800" dirty="0">
              <a:latin typeface="Cambria" panose="02040503050406030204" pitchFamily="18" charset="0"/>
            </a:endParaRPr>
          </a:p>
        </p:txBody>
      </p:sp>
    </p:spTree>
    <p:extLst>
      <p:ext uri="{BB962C8B-B14F-4D97-AF65-F5344CB8AC3E}">
        <p14:creationId xmlns:p14="http://schemas.microsoft.com/office/powerpoint/2010/main" val="1883175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843856"/>
            <a:ext cx="8579296" cy="615758"/>
          </a:xfrm>
        </p:spPr>
        <p:txBody>
          <a:bodyPr/>
          <a:lstStyle/>
          <a:p>
            <a:r>
              <a:rPr lang="en-US" sz="2800" dirty="0">
                <a:solidFill>
                  <a:srgbClr val="C00000"/>
                </a:solidFill>
              </a:rPr>
              <a:t>Upper-Level</a:t>
            </a:r>
            <a:r>
              <a:rPr lang="ru-RU" sz="2800" dirty="0">
                <a:solidFill>
                  <a:srgbClr val="C00000"/>
                </a:solidFill>
              </a:rPr>
              <a:t> </a:t>
            </a:r>
            <a:r>
              <a:rPr lang="en-US" sz="2800" dirty="0">
                <a:solidFill>
                  <a:srgbClr val="C00000"/>
                </a:solidFill>
              </a:rPr>
              <a:t>Dynamic Mission Planning</a:t>
            </a:r>
            <a:endParaRPr lang="ru-RU" sz="2800" dirty="0">
              <a:solidFill>
                <a:srgbClr val="C00000"/>
              </a:solidFill>
            </a:endParaRPr>
          </a:p>
        </p:txBody>
      </p:sp>
      <p:pic>
        <p:nvPicPr>
          <p:cNvPr id="7" name="Рисунок 6"/>
          <p:cNvPicPr>
            <a:picLocks noChangeAspect="1"/>
          </p:cNvPicPr>
          <p:nvPr/>
        </p:nvPicPr>
        <p:blipFill>
          <a:blip r:embed="rId3"/>
          <a:stretch>
            <a:fillRect/>
          </a:stretch>
        </p:blipFill>
        <p:spPr>
          <a:xfrm>
            <a:off x="1619672" y="2346406"/>
            <a:ext cx="6881636" cy="1049741"/>
          </a:xfrm>
          <a:prstGeom prst="rect">
            <a:avLst/>
          </a:prstGeom>
        </p:spPr>
      </p:pic>
      <p:sp>
        <p:nvSpPr>
          <p:cNvPr id="29" name="Прямоугольник 7"/>
          <p:cNvSpPr>
            <a:spLocks noChangeArrowheads="1"/>
          </p:cNvSpPr>
          <p:nvPr/>
        </p:nvSpPr>
        <p:spPr bwMode="auto">
          <a:xfrm>
            <a:off x="438266" y="2264264"/>
            <a:ext cx="936104"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a:latin typeface="Cambria" panose="02040503050406030204" pitchFamily="18" charset="0"/>
                <a:cs typeface="Times New Roman" pitchFamily="18" charset="0"/>
              </a:rPr>
              <a:t>AUV #</a:t>
            </a:r>
            <a:r>
              <a:rPr lang="en-US" dirty="0">
                <a:solidFill>
                  <a:srgbClr val="FF0000"/>
                </a:solidFill>
                <a:latin typeface="Cambria" panose="02040503050406030204" pitchFamily="18" charset="0"/>
                <a:cs typeface="Times New Roman" pitchFamily="18" charset="0"/>
              </a:rPr>
              <a:t>1</a:t>
            </a:r>
            <a:endParaRPr lang="ru-RU" dirty="0">
              <a:solidFill>
                <a:srgbClr val="FF0000"/>
              </a:solidFill>
              <a:latin typeface="Cambria" panose="02040503050406030204" pitchFamily="18" charset="0"/>
              <a:cs typeface="Times New Roman" pitchFamily="18" charset="0"/>
            </a:endParaRPr>
          </a:p>
        </p:txBody>
      </p:sp>
      <p:sp>
        <p:nvSpPr>
          <p:cNvPr id="30" name="Прямоугольник 7"/>
          <p:cNvSpPr>
            <a:spLocks noChangeArrowheads="1"/>
          </p:cNvSpPr>
          <p:nvPr/>
        </p:nvSpPr>
        <p:spPr bwMode="auto">
          <a:xfrm>
            <a:off x="438266" y="2535204"/>
            <a:ext cx="936104"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a:latin typeface="Cambria" panose="02040503050406030204" pitchFamily="18" charset="0"/>
                <a:cs typeface="Times New Roman" pitchFamily="18" charset="0"/>
              </a:rPr>
              <a:t>AUV #</a:t>
            </a:r>
            <a:r>
              <a:rPr lang="en-US" dirty="0">
                <a:solidFill>
                  <a:srgbClr val="0070C0"/>
                </a:solidFill>
                <a:latin typeface="Cambria" panose="02040503050406030204" pitchFamily="18" charset="0"/>
                <a:cs typeface="Times New Roman" pitchFamily="18" charset="0"/>
              </a:rPr>
              <a:t>2</a:t>
            </a:r>
            <a:endParaRPr lang="ru-RU" dirty="0">
              <a:solidFill>
                <a:srgbClr val="0070C0"/>
              </a:solidFill>
              <a:latin typeface="Cambria" panose="02040503050406030204" pitchFamily="18" charset="0"/>
              <a:cs typeface="Times New Roman" pitchFamily="18" charset="0"/>
            </a:endParaRPr>
          </a:p>
        </p:txBody>
      </p:sp>
      <p:sp>
        <p:nvSpPr>
          <p:cNvPr id="33" name="Прямоугольник 7"/>
          <p:cNvSpPr>
            <a:spLocks noChangeArrowheads="1"/>
          </p:cNvSpPr>
          <p:nvPr/>
        </p:nvSpPr>
        <p:spPr bwMode="auto">
          <a:xfrm>
            <a:off x="438266" y="2814690"/>
            <a:ext cx="936104"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a:latin typeface="Cambria" panose="02040503050406030204" pitchFamily="18" charset="0"/>
                <a:cs typeface="Times New Roman" pitchFamily="18" charset="0"/>
              </a:rPr>
              <a:t>AUV #</a:t>
            </a:r>
            <a:r>
              <a:rPr lang="en-US" dirty="0">
                <a:solidFill>
                  <a:srgbClr val="00B050"/>
                </a:solidFill>
                <a:latin typeface="Cambria" panose="02040503050406030204" pitchFamily="18" charset="0"/>
                <a:cs typeface="Times New Roman" pitchFamily="18" charset="0"/>
              </a:rPr>
              <a:t>3</a:t>
            </a:r>
            <a:endParaRPr lang="ru-RU" dirty="0">
              <a:solidFill>
                <a:srgbClr val="00B050"/>
              </a:solidFill>
              <a:latin typeface="Cambria" panose="02040503050406030204" pitchFamily="18" charset="0"/>
              <a:cs typeface="Times New Roman" pitchFamily="18" charset="0"/>
            </a:endParaRPr>
          </a:p>
        </p:txBody>
      </p:sp>
      <p:sp>
        <p:nvSpPr>
          <p:cNvPr id="34" name="Прямоугольник 7"/>
          <p:cNvSpPr>
            <a:spLocks noChangeArrowheads="1"/>
          </p:cNvSpPr>
          <p:nvPr/>
        </p:nvSpPr>
        <p:spPr bwMode="auto">
          <a:xfrm>
            <a:off x="438266" y="3078799"/>
            <a:ext cx="936104"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a:latin typeface="Cambria" panose="02040503050406030204" pitchFamily="18" charset="0"/>
                <a:cs typeface="Times New Roman" pitchFamily="18" charset="0"/>
              </a:rPr>
              <a:t>AUV #</a:t>
            </a:r>
            <a:r>
              <a:rPr lang="en-US" dirty="0">
                <a:solidFill>
                  <a:srgbClr val="FF9900"/>
                </a:solidFill>
                <a:latin typeface="Cambria" panose="02040503050406030204" pitchFamily="18" charset="0"/>
                <a:cs typeface="Times New Roman" pitchFamily="18" charset="0"/>
              </a:rPr>
              <a:t>4</a:t>
            </a:r>
            <a:endParaRPr lang="ru-RU" dirty="0">
              <a:solidFill>
                <a:srgbClr val="FF9900"/>
              </a:solidFill>
              <a:latin typeface="Cambria" panose="02040503050406030204" pitchFamily="18" charset="0"/>
              <a:cs typeface="Times New Roman" pitchFamily="18" charset="0"/>
            </a:endParaRPr>
          </a:p>
        </p:txBody>
      </p:sp>
      <p:grpSp>
        <p:nvGrpSpPr>
          <p:cNvPr id="49" name="Группа 48"/>
          <p:cNvGrpSpPr/>
          <p:nvPr/>
        </p:nvGrpSpPr>
        <p:grpSpPr>
          <a:xfrm>
            <a:off x="537754" y="3560005"/>
            <a:ext cx="7346614" cy="373051"/>
            <a:chOff x="525846" y="2831205"/>
            <a:chExt cx="6710918" cy="373051"/>
          </a:xfrm>
        </p:grpSpPr>
        <p:sp>
          <p:nvSpPr>
            <p:cNvPr id="36" name="Прямоугольник 7"/>
            <p:cNvSpPr>
              <a:spLocks noChangeArrowheads="1"/>
            </p:cNvSpPr>
            <p:nvPr/>
          </p:nvSpPr>
          <p:spPr bwMode="auto">
            <a:xfrm>
              <a:off x="574676" y="2831205"/>
              <a:ext cx="6662088" cy="373051"/>
            </a:xfrm>
            <a:prstGeom prst="rect">
              <a:avLst/>
            </a:prstGeom>
            <a:noFill/>
            <a:ln w="9525">
              <a:noFill/>
              <a:miter lim="800000"/>
              <a:headEnd/>
              <a:tailEnd/>
            </a:ln>
          </p:spPr>
          <p:txBody>
            <a:bodyPr wrap="square">
              <a:spAutoFit/>
            </a:bodyPr>
            <a:lstStyle/>
            <a:p>
              <a:pPr marL="180975" indent="-180975">
                <a:lnSpc>
                  <a:spcPct val="114000"/>
                </a:lnSpc>
                <a:defRPr/>
              </a:pPr>
              <a:r>
                <a:rPr lang="ru-RU" sz="1600" dirty="0">
                  <a:latin typeface="Cambria" panose="02040503050406030204" pitchFamily="18" charset="0"/>
                  <a:cs typeface="Times New Roman" pitchFamily="18" charset="0"/>
                </a:rPr>
                <a:t>– </a:t>
              </a:r>
              <a:r>
                <a:rPr lang="en-US" sz="1600" dirty="0">
                  <a:latin typeface="Cambria" panose="02040503050406030204" pitchFamily="18" charset="0"/>
                  <a:cs typeface="Times New Roman" pitchFamily="18" charset="0"/>
                </a:rPr>
                <a:t>time segment:    </a:t>
              </a:r>
              <a:r>
                <a:rPr lang="ru-RU" sz="1600" dirty="0">
                  <a:latin typeface="Cambria" panose="02040503050406030204" pitchFamily="18" charset="0"/>
                  <a:cs typeface="Times New Roman" pitchFamily="18" charset="0"/>
                </a:rPr>
                <a:t>– </a:t>
              </a:r>
              <a:r>
                <a:rPr lang="en-US" sz="1600" dirty="0">
                  <a:latin typeface="Cambria" panose="02040503050406030204" pitchFamily="18" charset="0"/>
                  <a:cs typeface="Times New Roman" pitchFamily="18" charset="0"/>
                </a:rPr>
                <a:t>vehicle is working;    </a:t>
              </a:r>
              <a:r>
                <a:rPr lang="ru-RU" sz="1600" dirty="0">
                  <a:latin typeface="Cambria" panose="02040503050406030204" pitchFamily="18" charset="0"/>
                  <a:cs typeface="Times New Roman" pitchFamily="18" charset="0"/>
                </a:rPr>
                <a:t>– </a:t>
              </a:r>
              <a:r>
                <a:rPr lang="en-US" sz="1600" dirty="0">
                  <a:latin typeface="Cambria" panose="02040503050406030204" pitchFamily="18" charset="0"/>
                  <a:cs typeface="Times New Roman" pitchFamily="18" charset="0"/>
                </a:rPr>
                <a:t>vehicle is charging (or traveling).</a:t>
              </a:r>
              <a:endParaRPr lang="ru-RU" sz="1600" dirty="0">
                <a:latin typeface="Cambria" panose="02040503050406030204" pitchFamily="18" charset="0"/>
                <a:cs typeface="Times New Roman" pitchFamily="18" charset="0"/>
              </a:endParaRPr>
            </a:p>
          </p:txBody>
        </p:sp>
        <p:pic>
          <p:nvPicPr>
            <p:cNvPr id="37" name="Рисунок 36"/>
            <p:cNvPicPr>
              <a:picLocks noChangeAspect="1"/>
            </p:cNvPicPr>
            <p:nvPr/>
          </p:nvPicPr>
          <p:blipFill>
            <a:blip r:embed="rId4"/>
            <a:stretch>
              <a:fillRect/>
            </a:stretch>
          </p:blipFill>
          <p:spPr>
            <a:xfrm>
              <a:off x="525846" y="2916202"/>
              <a:ext cx="85714" cy="228571"/>
            </a:xfrm>
            <a:prstGeom prst="rect">
              <a:avLst/>
            </a:prstGeom>
          </p:spPr>
        </p:pic>
        <p:pic>
          <p:nvPicPr>
            <p:cNvPr id="38" name="Рисунок 37"/>
            <p:cNvPicPr>
              <a:picLocks noChangeAspect="1"/>
            </p:cNvPicPr>
            <p:nvPr/>
          </p:nvPicPr>
          <p:blipFill>
            <a:blip r:embed="rId5"/>
            <a:stretch>
              <a:fillRect/>
            </a:stretch>
          </p:blipFill>
          <p:spPr>
            <a:xfrm>
              <a:off x="1974587" y="2916202"/>
              <a:ext cx="85714" cy="228571"/>
            </a:xfrm>
            <a:prstGeom prst="rect">
              <a:avLst/>
            </a:prstGeom>
          </p:spPr>
        </p:pic>
        <p:pic>
          <p:nvPicPr>
            <p:cNvPr id="39" name="Рисунок 38"/>
            <p:cNvPicPr>
              <a:picLocks noChangeAspect="1"/>
            </p:cNvPicPr>
            <p:nvPr/>
          </p:nvPicPr>
          <p:blipFill>
            <a:blip r:embed="rId6"/>
            <a:stretch>
              <a:fillRect/>
            </a:stretch>
          </p:blipFill>
          <p:spPr>
            <a:xfrm>
              <a:off x="3731147" y="2916202"/>
              <a:ext cx="85714" cy="228571"/>
            </a:xfrm>
            <a:prstGeom prst="rect">
              <a:avLst/>
            </a:prstGeom>
          </p:spPr>
        </p:pic>
      </p:grpSp>
      <p:sp>
        <p:nvSpPr>
          <p:cNvPr id="41" name="Правая фигурная скобка 40"/>
          <p:cNvSpPr/>
          <p:nvPr/>
        </p:nvSpPr>
        <p:spPr>
          <a:xfrm rot="16200000">
            <a:off x="2832241" y="2001868"/>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2" name="Прямоугольник 7"/>
          <p:cNvSpPr>
            <a:spLocks noChangeArrowheads="1"/>
          </p:cNvSpPr>
          <p:nvPr/>
        </p:nvSpPr>
        <p:spPr bwMode="auto">
          <a:xfrm>
            <a:off x="689220" y="1844824"/>
            <a:ext cx="8131252" cy="373051"/>
          </a:xfrm>
          <a:prstGeom prst="rect">
            <a:avLst/>
          </a:prstGeom>
          <a:noFill/>
          <a:ln w="9525">
            <a:noFill/>
            <a:miter lim="800000"/>
            <a:headEnd/>
            <a:tailEnd/>
          </a:ln>
        </p:spPr>
        <p:txBody>
          <a:bodyPr wrap="square">
            <a:spAutoFit/>
          </a:bodyPr>
          <a:lstStyle/>
          <a:p>
            <a:pPr marL="180975" indent="-180975">
              <a:lnSpc>
                <a:spcPct val="114000"/>
              </a:lnSpc>
              <a:defRPr/>
            </a:pPr>
            <a:r>
              <a:rPr lang="en-US" sz="1600" dirty="0">
                <a:latin typeface="Cambria" panose="02040503050406030204" pitchFamily="18" charset="0"/>
                <a:cs typeface="Times New Roman" pitchFamily="18" charset="0"/>
              </a:rPr>
              <a:t>Includes both traveling &amp; charging time (</a:t>
            </a:r>
            <a:r>
              <a:rPr lang="en-US" sz="1600" i="1" dirty="0">
                <a:latin typeface="Cambria" panose="02040503050406030204" pitchFamily="18" charset="0"/>
                <a:cs typeface="Times New Roman" pitchFamily="18" charset="0"/>
              </a:rPr>
              <a:t>considering both AUV’s speed and charging speed</a:t>
            </a:r>
            <a:r>
              <a:rPr lang="en-US" sz="1600" dirty="0">
                <a:latin typeface="Cambria" panose="02040503050406030204" pitchFamily="18" charset="0"/>
                <a:cs typeface="Times New Roman" pitchFamily="18" charset="0"/>
              </a:rPr>
              <a:t>)</a:t>
            </a:r>
            <a:endParaRPr lang="ru-RU" sz="1600" dirty="0">
              <a:latin typeface="Cambria" panose="02040503050406030204" pitchFamily="18" charset="0"/>
              <a:cs typeface="Times New Roman" pitchFamily="18" charset="0"/>
            </a:endParaRPr>
          </a:p>
        </p:txBody>
      </p:sp>
      <p:sp>
        <p:nvSpPr>
          <p:cNvPr id="43" name="Правая фигурная скобка 42"/>
          <p:cNvSpPr/>
          <p:nvPr/>
        </p:nvSpPr>
        <p:spPr>
          <a:xfrm rot="16200000">
            <a:off x="4352955" y="2000675"/>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4" name="Правая фигурная скобка 43"/>
          <p:cNvSpPr/>
          <p:nvPr/>
        </p:nvSpPr>
        <p:spPr>
          <a:xfrm rot="16200000">
            <a:off x="5873669" y="2000257"/>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5" name="Правая фигурная скобка 44"/>
          <p:cNvSpPr/>
          <p:nvPr/>
        </p:nvSpPr>
        <p:spPr>
          <a:xfrm rot="16200000">
            <a:off x="7394383" y="1997905"/>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0" name="Прямоугольник 7"/>
          <p:cNvSpPr>
            <a:spLocks noChangeArrowheads="1"/>
          </p:cNvSpPr>
          <p:nvPr/>
        </p:nvSpPr>
        <p:spPr bwMode="auto">
          <a:xfrm>
            <a:off x="395536" y="1459614"/>
            <a:ext cx="7326678" cy="381708"/>
          </a:xfrm>
          <a:prstGeom prst="rect">
            <a:avLst/>
          </a:prstGeom>
          <a:noFill/>
          <a:ln w="9525">
            <a:noFill/>
            <a:miter lim="800000"/>
            <a:headEnd/>
            <a:tailEnd/>
          </a:ln>
        </p:spPr>
        <p:txBody>
          <a:bodyPr wrap="square">
            <a:spAutoFit/>
          </a:bodyPr>
          <a:lstStyle/>
          <a:p>
            <a:pPr>
              <a:lnSpc>
                <a:spcPct val="114000"/>
              </a:lnSpc>
              <a:defRPr/>
            </a:pPr>
            <a:r>
              <a:rPr lang="en-US" dirty="0">
                <a:latin typeface="Cambria" panose="02040503050406030204" pitchFamily="18" charset="0"/>
                <a:cs typeface="Times New Roman" pitchFamily="18" charset="0"/>
              </a:rPr>
              <a:t>Matrix representation of the group rotation schedule:</a:t>
            </a:r>
          </a:p>
        </p:txBody>
      </p:sp>
      <p:sp>
        <p:nvSpPr>
          <p:cNvPr id="51" name="Прямоугольник 50"/>
          <p:cNvSpPr/>
          <p:nvPr/>
        </p:nvSpPr>
        <p:spPr>
          <a:xfrm>
            <a:off x="395536" y="4149080"/>
            <a:ext cx="8047718" cy="1477328"/>
          </a:xfrm>
          <a:prstGeom prst="rect">
            <a:avLst/>
          </a:prstGeom>
        </p:spPr>
        <p:txBody>
          <a:bodyPr wrap="square">
            <a:spAutoFit/>
          </a:bodyPr>
          <a:lstStyle/>
          <a:p>
            <a:pPr marL="0" indent="0">
              <a:spcBef>
                <a:spcPts val="0"/>
              </a:spcBef>
              <a:buClr>
                <a:srgbClr val="000000"/>
              </a:buClr>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70C0"/>
                </a:solidFill>
                <a:latin typeface="Cambria" panose="02040503050406030204" pitchFamily="18" charset="0"/>
                <a:cs typeface="Arial" pitchFamily="34" charset="0"/>
              </a:rPr>
              <a:t>The</a:t>
            </a:r>
            <a:r>
              <a:rPr lang="ru-RU" dirty="0">
                <a:solidFill>
                  <a:srgbClr val="0070C0"/>
                </a:solidFill>
                <a:latin typeface="Cambria" panose="02040503050406030204" pitchFamily="18" charset="0"/>
                <a:cs typeface="Arial" pitchFamily="34" charset="0"/>
              </a:rPr>
              <a:t> </a:t>
            </a:r>
            <a:r>
              <a:rPr lang="en-US" dirty="0">
                <a:solidFill>
                  <a:srgbClr val="0070C0"/>
                </a:solidFill>
                <a:latin typeface="Cambria" panose="02040503050406030204" pitchFamily="18" charset="0"/>
                <a:cs typeface="Arial" pitchFamily="34" charset="0"/>
              </a:rPr>
              <a:t>effectiveness of the group schedule</a:t>
            </a:r>
            <a:r>
              <a:rPr lang="en-US" dirty="0">
                <a:latin typeface="Cambria" panose="02040503050406030204" pitchFamily="18" charset="0"/>
                <a:cs typeface="Arial" pitchFamily="34" charset="0"/>
              </a:rPr>
              <a:t> is ensured by</a:t>
            </a:r>
            <a:r>
              <a:rPr lang="en-US" dirty="0">
                <a:solidFill>
                  <a:srgbClr val="0070C0"/>
                </a:solidFill>
                <a:latin typeface="Cambria" panose="02040503050406030204" pitchFamily="18" charset="0"/>
                <a:cs typeface="Arial" pitchFamily="34" charset="0"/>
              </a:rPr>
              <a:t>:</a:t>
            </a: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latin typeface="Cambria" panose="02040503050406030204" pitchFamily="18" charset="0"/>
                <a:cs typeface="Arial" pitchFamily="34" charset="0"/>
              </a:rPr>
              <a:t>Keeping all vehicles in good working order (well-timed recharging);</a:t>
            </a: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latin typeface="Cambria" panose="02040503050406030204" pitchFamily="18" charset="0"/>
                <a:cs typeface="Arial" pitchFamily="34" charset="0"/>
              </a:rPr>
              <a:t>Excluding simultaneous charging of big number of vehicles</a:t>
            </a:r>
            <a:r>
              <a:rPr lang="en-US" dirty="0"/>
              <a:t>;</a:t>
            </a:r>
            <a:endParaRPr lang="en-US" dirty="0">
              <a:latin typeface="Cambria" panose="02040503050406030204" pitchFamily="18" charset="0"/>
              <a:cs typeface="Arial" pitchFamily="34" charset="0"/>
            </a:endParaRP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latin typeface="Cambria" panose="02040503050406030204" pitchFamily="18" charset="0"/>
                <a:cs typeface="Arial" pitchFamily="34" charset="0"/>
              </a:rPr>
              <a:t>Excluding simultaneous charging of the fastest vehicles in the group;</a:t>
            </a: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latin typeface="Cambria" panose="02040503050406030204" pitchFamily="18" charset="0"/>
                <a:cs typeface="Arial" pitchFamily="34" charset="0"/>
              </a:rPr>
              <a:t>Minimizing rendezvous’ frequency where possible.</a:t>
            </a:r>
          </a:p>
        </p:txBody>
      </p:sp>
      <p:sp>
        <p:nvSpPr>
          <p:cNvPr id="22" name="Прямоугольник 21"/>
          <p:cNvSpPr/>
          <p:nvPr/>
        </p:nvSpPr>
        <p:spPr>
          <a:xfrm>
            <a:off x="395536" y="5805264"/>
            <a:ext cx="8379244" cy="646331"/>
          </a:xfrm>
          <a:prstGeom prst="rect">
            <a:avLst/>
          </a:prstGeom>
        </p:spPr>
        <p:txBody>
          <a:bodyPr wrap="square">
            <a:spAutoFit/>
          </a:bodyPr>
          <a:lstStyle/>
          <a:p>
            <a:r>
              <a:rPr lang="en-US" dirty="0">
                <a:solidFill>
                  <a:srgbClr val="0070C0"/>
                </a:solidFill>
                <a:latin typeface="Cambria" panose="02040503050406030204" pitchFamily="18" charset="0"/>
              </a:rPr>
              <a:t>Genetic algorithm </a:t>
            </a:r>
            <a:r>
              <a:rPr lang="en-US" dirty="0">
                <a:latin typeface="Cambria" panose="02040503050406030204" pitchFamily="18" charset="0"/>
              </a:rPr>
              <a:t>is a simple, fast and scalable approach allowing quick and effective re-planning.  </a:t>
            </a:r>
            <a:endParaRPr lang="ru-RU" dirty="0">
              <a:latin typeface="Cambria" panose="02040503050406030204" pitchFamily="18" charset="0"/>
            </a:endParaRPr>
          </a:p>
        </p:txBody>
      </p:sp>
    </p:spTree>
    <p:extLst>
      <p:ext uri="{BB962C8B-B14F-4D97-AF65-F5344CB8AC3E}">
        <p14:creationId xmlns:p14="http://schemas.microsoft.com/office/powerpoint/2010/main" val="3023212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9" y="2766248"/>
            <a:ext cx="7920880" cy="1077218"/>
          </a:xfrm>
          <a:prstGeom prst="rect">
            <a:avLst/>
          </a:prstGeom>
        </p:spPr>
        <p:txBody>
          <a:bodyPr wrap="square">
            <a:spAutoFit/>
          </a:bodyPr>
          <a:lstStyle/>
          <a:p>
            <a:pPr algn="ctr"/>
            <a:r>
              <a:rPr lang="en-US" sz="3200" b="1" cap="all" dirty="0">
                <a:solidFill>
                  <a:srgbClr val="CC0000"/>
                </a:solidFill>
              </a:rPr>
              <a:t>Information AND COMPUTING Technologies</a:t>
            </a:r>
            <a:endParaRPr lang="ru-RU" sz="3200" b="1" cap="all" dirty="0">
              <a:solidFill>
                <a:srgbClr val="CC0000"/>
              </a:solidFill>
            </a:endParaRPr>
          </a:p>
        </p:txBody>
      </p:sp>
    </p:spTree>
    <p:extLst>
      <p:ext uri="{BB962C8B-B14F-4D97-AF65-F5344CB8AC3E}">
        <p14:creationId xmlns:p14="http://schemas.microsoft.com/office/powerpoint/2010/main" val="3413351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611066" y="784225"/>
            <a:ext cx="8304334" cy="794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5000"/>
              </a:lnSpc>
            </a:pPr>
            <a:r>
              <a:rPr lang="en-US" altLang="ru-RU" sz="2400" b="1" dirty="0">
                <a:solidFill>
                  <a:srgbClr val="CC0000"/>
                </a:solidFill>
              </a:rPr>
              <a:t>Information and Computing Technologies developed by ISDCT SB RAS </a:t>
            </a:r>
            <a:endParaRPr lang="ru-RU" altLang="ru-RU" sz="2400" b="1" dirty="0">
              <a:solidFill>
                <a:srgbClr val="CC0000"/>
              </a:solidFill>
            </a:endParaRPr>
          </a:p>
        </p:txBody>
      </p:sp>
      <p:sp>
        <p:nvSpPr>
          <p:cNvPr id="136214" name="Text Box 22"/>
          <p:cNvSpPr txBox="1">
            <a:spLocks noChangeArrowheads="1"/>
          </p:cNvSpPr>
          <p:nvPr/>
        </p:nvSpPr>
        <p:spPr bwMode="auto">
          <a:xfrm>
            <a:off x="395536" y="1517650"/>
            <a:ext cx="8215064" cy="4247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lvl="0" indent="-285750">
              <a:buFont typeface="Arial" panose="020B0604020202020204" pitchFamily="34" charset="0"/>
              <a:buChar char="•"/>
            </a:pPr>
            <a:r>
              <a:rPr lang="en-US" b="1" dirty="0">
                <a:solidFill>
                  <a:schemeClr val="accent2"/>
                </a:solidFill>
                <a:latin typeface="+mn-lt"/>
              </a:rPr>
              <a:t>Geoinformation;</a:t>
            </a:r>
          </a:p>
          <a:p>
            <a:pPr marL="285750" lvl="0" indent="-285750">
              <a:buFont typeface="Arial" panose="020B0604020202020204" pitchFamily="34" charset="0"/>
              <a:buChar char="•"/>
            </a:pPr>
            <a:r>
              <a:rPr lang="en-US" b="1" dirty="0">
                <a:solidFill>
                  <a:schemeClr val="accent2"/>
                </a:solidFill>
                <a:latin typeface="+mn-lt"/>
              </a:rPr>
              <a:t>Web;</a:t>
            </a:r>
          </a:p>
          <a:p>
            <a:pPr marL="285750" lvl="0" indent="-285750">
              <a:buFont typeface="Arial" panose="020B0604020202020204" pitchFamily="34" charset="0"/>
              <a:buChar char="•"/>
            </a:pPr>
            <a:r>
              <a:rPr lang="en-US" b="1" dirty="0">
                <a:solidFill>
                  <a:schemeClr val="accent2"/>
                </a:solidFill>
                <a:latin typeface="+mn-lt"/>
              </a:rPr>
              <a:t>Cloud;</a:t>
            </a:r>
          </a:p>
          <a:p>
            <a:pPr marL="285750" lvl="0" indent="-285750">
              <a:buFont typeface="Arial" panose="020B0604020202020204" pitchFamily="34" charset="0"/>
              <a:buChar char="•"/>
            </a:pPr>
            <a:r>
              <a:rPr lang="en-US" b="1" dirty="0">
                <a:solidFill>
                  <a:schemeClr val="accent2"/>
                </a:solidFill>
              </a:rPr>
              <a:t>Image </a:t>
            </a:r>
            <a:r>
              <a:rPr lang="en-US" b="1" dirty="0">
                <a:solidFill>
                  <a:schemeClr val="accent2"/>
                </a:solidFill>
                <a:latin typeface="+mn-lt"/>
              </a:rPr>
              <a:t>analysis and processing;</a:t>
            </a:r>
          </a:p>
          <a:p>
            <a:pPr marL="285750" lvl="0" indent="-285750">
              <a:buFont typeface="Arial" panose="020B0604020202020204" pitchFamily="34" charset="0"/>
              <a:buChar char="•"/>
            </a:pPr>
            <a:r>
              <a:rPr lang="en-US" b="1" dirty="0">
                <a:solidFill>
                  <a:schemeClr val="accent2"/>
                </a:solidFill>
                <a:latin typeface="+mn-lt"/>
              </a:rPr>
              <a:t>Processing unstructured data; </a:t>
            </a:r>
            <a:endParaRPr lang="ru-RU" b="1" dirty="0">
              <a:solidFill>
                <a:schemeClr val="accent2"/>
              </a:solidFill>
              <a:latin typeface="+mn-lt"/>
            </a:endParaRPr>
          </a:p>
          <a:p>
            <a:pPr marL="285750" lvl="0" indent="-285750">
              <a:buFont typeface="Arial" panose="020B0604020202020204" pitchFamily="34" charset="0"/>
              <a:buChar char="•"/>
            </a:pPr>
            <a:r>
              <a:rPr lang="en-US" b="1" dirty="0">
                <a:solidFill>
                  <a:schemeClr val="accent2"/>
                </a:solidFill>
              </a:rPr>
              <a:t>Processing Big data;</a:t>
            </a:r>
            <a:endParaRPr lang="en-US" b="1" dirty="0">
              <a:solidFill>
                <a:schemeClr val="accent2"/>
              </a:solidFill>
              <a:latin typeface="+mn-lt"/>
            </a:endParaRPr>
          </a:p>
          <a:p>
            <a:pPr marL="285750" lvl="0" indent="-285750">
              <a:buFont typeface="Arial" panose="020B0604020202020204" pitchFamily="34" charset="0"/>
              <a:buChar char="•"/>
            </a:pPr>
            <a:r>
              <a:rPr lang="en-US" b="1" dirty="0">
                <a:solidFill>
                  <a:schemeClr val="accent2"/>
                </a:solidFill>
                <a:latin typeface="+mn-lt"/>
              </a:rPr>
              <a:t>Solving the multi-criterial choice problems;</a:t>
            </a:r>
          </a:p>
          <a:p>
            <a:pPr marL="285750" lvl="0" indent="-285750">
              <a:buFont typeface="Arial" panose="020B0604020202020204" pitchFamily="34" charset="0"/>
              <a:buChar char="•"/>
            </a:pPr>
            <a:r>
              <a:rPr lang="en-US" b="1" dirty="0">
                <a:solidFill>
                  <a:schemeClr val="accent2"/>
                </a:solidFill>
                <a:latin typeface="+mn-lt"/>
              </a:rPr>
              <a:t>Intelligent agents for distributed computing in the Internet;</a:t>
            </a:r>
          </a:p>
          <a:p>
            <a:pPr marL="285750" lvl="0" indent="-285750">
              <a:buFont typeface="Arial" panose="020B0604020202020204" pitchFamily="34" charset="0"/>
              <a:buChar char="•"/>
            </a:pPr>
            <a:r>
              <a:rPr lang="en-US" b="1" dirty="0">
                <a:solidFill>
                  <a:schemeClr val="accent2"/>
                </a:solidFill>
                <a:latin typeface="+mn-lt"/>
              </a:rPr>
              <a:t>Synthesis of parallel programs for computer clusters;</a:t>
            </a:r>
          </a:p>
          <a:p>
            <a:pPr marL="285750" lvl="0" indent="-285750">
              <a:buFont typeface="Arial" panose="020B0604020202020204" pitchFamily="34" charset="0"/>
              <a:buChar char="•"/>
            </a:pPr>
            <a:r>
              <a:rPr lang="en-US" b="1" dirty="0">
                <a:solidFill>
                  <a:schemeClr val="accent2"/>
                </a:solidFill>
              </a:rPr>
              <a:t>Intelligent</a:t>
            </a:r>
            <a:r>
              <a:rPr lang="en-US" b="1" dirty="0">
                <a:solidFill>
                  <a:schemeClr val="accent2"/>
                </a:solidFill>
                <a:latin typeface="+mn-lt"/>
              </a:rPr>
              <a:t> processing of spatial data;</a:t>
            </a:r>
          </a:p>
          <a:p>
            <a:pPr marL="285750" lvl="0" indent="-285750">
              <a:buFont typeface="Arial" panose="020B0604020202020204" pitchFamily="34" charset="0"/>
              <a:buChar char="•"/>
            </a:pPr>
            <a:r>
              <a:rPr lang="en-US" b="1" dirty="0">
                <a:solidFill>
                  <a:schemeClr val="accent2"/>
                </a:solidFill>
                <a:latin typeface="+mn-lt"/>
              </a:rPr>
              <a:t>Specifications for data processing automation and the synthesis of application systems;</a:t>
            </a:r>
          </a:p>
          <a:p>
            <a:pPr marL="285750" lvl="0" indent="-285750">
              <a:buFont typeface="Arial" panose="020B0604020202020204" pitchFamily="34" charset="0"/>
              <a:buChar char="•"/>
            </a:pPr>
            <a:r>
              <a:rPr lang="en-US" b="1" dirty="0">
                <a:solidFill>
                  <a:schemeClr val="accent2"/>
                </a:solidFill>
                <a:latin typeface="+mn-lt"/>
              </a:rPr>
              <a:t>OLAP analysis;</a:t>
            </a:r>
          </a:p>
          <a:p>
            <a:pPr marL="285750" lvl="0" indent="-285750">
              <a:buFont typeface="Arial" panose="020B0604020202020204" pitchFamily="34" charset="0"/>
              <a:buChar char="•"/>
            </a:pPr>
            <a:r>
              <a:rPr lang="en-US" b="1" dirty="0" err="1">
                <a:solidFill>
                  <a:schemeClr val="accent2"/>
                </a:solidFill>
                <a:latin typeface="+mn-lt"/>
              </a:rPr>
              <a:t>Intellectualigent</a:t>
            </a:r>
            <a:r>
              <a:rPr lang="en-US" b="1" dirty="0">
                <a:solidFill>
                  <a:schemeClr val="accent2"/>
                </a:solidFill>
                <a:latin typeface="+mn-lt"/>
              </a:rPr>
              <a:t> software;</a:t>
            </a:r>
          </a:p>
          <a:p>
            <a:pPr marL="285750" lvl="0" indent="-285750">
              <a:buFont typeface="Arial" panose="020B0604020202020204" pitchFamily="34" charset="0"/>
              <a:buChar char="•"/>
            </a:pPr>
            <a:r>
              <a:rPr lang="en-US" b="1" dirty="0">
                <a:solidFill>
                  <a:schemeClr val="accent2"/>
                </a:solidFill>
                <a:latin typeface="+mn-lt"/>
              </a:rPr>
              <a:t>Mathematical and information modeling.</a:t>
            </a:r>
            <a:endParaRPr lang="ru-RU" altLang="ru-RU" sz="1400" b="1" dirty="0">
              <a:solidFill>
                <a:srgbClr val="000099"/>
              </a:solidFill>
            </a:endParaRPr>
          </a:p>
        </p:txBody>
      </p:sp>
    </p:spTree>
    <p:extLst>
      <p:ext uri="{BB962C8B-B14F-4D97-AF65-F5344CB8AC3E}">
        <p14:creationId xmlns:p14="http://schemas.microsoft.com/office/powerpoint/2010/main" val="307896765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1520" y="836712"/>
            <a:ext cx="8640960" cy="504056"/>
          </a:xfrm>
        </p:spPr>
        <p:txBody>
          <a:bodyPr/>
          <a:lstStyle/>
          <a:p>
            <a:r>
              <a:rPr lang="en-US" sz="2400" b="1" kern="1200" dirty="0">
                <a:solidFill>
                  <a:srgbClr val="CC0000"/>
                </a:solidFill>
                <a:latin typeface="Arial" charset="0"/>
                <a:ea typeface="+mn-ea"/>
                <a:cs typeface="+mn-cs"/>
              </a:rPr>
              <a:t>Technology automating the development</a:t>
            </a:r>
            <a:br>
              <a:rPr lang="en-US" sz="2400" b="1" kern="1200" dirty="0">
                <a:solidFill>
                  <a:srgbClr val="CC0000"/>
                </a:solidFill>
                <a:latin typeface="Arial" charset="0"/>
                <a:ea typeface="+mn-ea"/>
                <a:cs typeface="+mn-cs"/>
              </a:rPr>
            </a:br>
            <a:r>
              <a:rPr lang="en-US" sz="2400" b="1" kern="1200" dirty="0">
                <a:solidFill>
                  <a:srgbClr val="CC0000"/>
                </a:solidFill>
                <a:latin typeface="Arial" charset="0"/>
                <a:ea typeface="+mn-ea"/>
                <a:cs typeface="+mn-cs"/>
              </a:rPr>
              <a:t>of information systems</a:t>
            </a:r>
            <a:endParaRPr lang="ru-RU" sz="2400" b="1" kern="1200" dirty="0">
              <a:solidFill>
                <a:srgbClr val="CC0000"/>
              </a:solidFill>
              <a:latin typeface="Arial" charset="0"/>
              <a:ea typeface="+mn-ea"/>
              <a:cs typeface="+mn-cs"/>
            </a:endParaRPr>
          </a:p>
        </p:txBody>
      </p:sp>
      <p:sp>
        <p:nvSpPr>
          <p:cNvPr id="3" name="Объект 2"/>
          <p:cNvSpPr>
            <a:spLocks noGrp="1"/>
          </p:cNvSpPr>
          <p:nvPr>
            <p:ph idx="1"/>
          </p:nvPr>
        </p:nvSpPr>
        <p:spPr>
          <a:xfrm>
            <a:off x="179512" y="1700808"/>
            <a:ext cx="8712968" cy="4896544"/>
          </a:xfrm>
        </p:spPr>
        <p:txBody>
          <a:bodyPr/>
          <a:lstStyle/>
          <a:p>
            <a:r>
              <a:rPr kumimoji="1" lang="en-US" sz="1800" b="1" kern="1200" dirty="0">
                <a:solidFill>
                  <a:schemeClr val="accent2"/>
                </a:solidFill>
              </a:rPr>
              <a:t>Automation technology and tool system for creating database applications with GIS functionality based on declaratives specifications:</a:t>
            </a:r>
          </a:p>
          <a:p>
            <a:pPr lvl="1"/>
            <a:r>
              <a:rPr kumimoji="1" lang="en-US" sz="1400" b="1" kern="1200" dirty="0">
                <a:solidFill>
                  <a:schemeClr val="accent2"/>
                </a:solidFill>
                <a:ea typeface="+mn-ea"/>
                <a:cs typeface="+mn-cs"/>
              </a:rPr>
              <a:t>Automated information systems for local governments;</a:t>
            </a:r>
            <a:endParaRPr kumimoji="1" lang="ru-RU" sz="1400" b="1" kern="1200" dirty="0">
              <a:solidFill>
                <a:schemeClr val="accent2"/>
              </a:solidFill>
              <a:ea typeface="+mn-ea"/>
              <a:cs typeface="+mn-cs"/>
            </a:endParaRPr>
          </a:p>
          <a:p>
            <a:r>
              <a:rPr kumimoji="1" lang="en-US" sz="1800" b="1" kern="1200" dirty="0">
                <a:solidFill>
                  <a:schemeClr val="accent2"/>
                </a:solidFill>
              </a:rPr>
              <a:t>Methods for automating the development of applied information systems based on the Model Driven Architecture:</a:t>
            </a:r>
            <a:endParaRPr kumimoji="1" lang="ru-RU" sz="1800" b="1" kern="1200" dirty="0">
              <a:solidFill>
                <a:schemeClr val="accent2"/>
              </a:solidFill>
            </a:endParaRPr>
          </a:p>
          <a:p>
            <a:pPr lvl="1"/>
            <a:r>
              <a:rPr kumimoji="1" lang="en-US" sz="1800" b="1" kern="1200" dirty="0">
                <a:solidFill>
                  <a:schemeClr val="accent2"/>
                </a:solidFill>
                <a:ea typeface="+mn-ea"/>
                <a:cs typeface="+mn-cs"/>
              </a:rPr>
              <a:t>Expert Systems for technogenic and natural safety;</a:t>
            </a:r>
          </a:p>
          <a:p>
            <a:pPr lvl="1"/>
            <a:r>
              <a:rPr kumimoji="1" lang="en-US" sz="1800" b="1" kern="1200" dirty="0">
                <a:solidFill>
                  <a:schemeClr val="accent2"/>
                </a:solidFill>
                <a:ea typeface="+mn-ea"/>
                <a:cs typeface="+mn-cs"/>
              </a:rPr>
              <a:t>Population cancer register.</a:t>
            </a:r>
          </a:p>
          <a:p>
            <a:r>
              <a:rPr kumimoji="1" lang="en-US" sz="1800" b="1" kern="1200" dirty="0">
                <a:solidFill>
                  <a:schemeClr val="accent2"/>
                </a:solidFill>
              </a:rPr>
              <a:t>GIS-technology:</a:t>
            </a:r>
            <a:endParaRPr kumimoji="1" lang="ru-RU" sz="1800" b="1" kern="1200" dirty="0">
              <a:solidFill>
                <a:schemeClr val="accent2"/>
              </a:solidFill>
            </a:endParaRPr>
          </a:p>
          <a:p>
            <a:pPr lvl="1"/>
            <a:r>
              <a:rPr kumimoji="1" lang="en-US" sz="1800" b="1" kern="1200" dirty="0">
                <a:solidFill>
                  <a:schemeClr val="accent2"/>
                </a:solidFill>
                <a:ea typeface="+mn-ea"/>
                <a:cs typeface="+mn-cs"/>
              </a:rPr>
              <a:t>Integration of database and GIS;</a:t>
            </a:r>
          </a:p>
          <a:p>
            <a:pPr lvl="1"/>
            <a:r>
              <a:rPr kumimoji="1" lang="en-US" sz="1800" b="1" kern="1200" dirty="0">
                <a:solidFill>
                  <a:schemeClr val="accent2"/>
                </a:solidFill>
                <a:ea typeface="+mn-ea"/>
                <a:cs typeface="+mn-cs"/>
              </a:rPr>
              <a:t>Creating geoportals to support interdisciplinary research;</a:t>
            </a:r>
          </a:p>
          <a:p>
            <a:pPr lvl="1"/>
            <a:r>
              <a:rPr kumimoji="1" lang="en-US" sz="1800" b="1" kern="1200" dirty="0">
                <a:solidFill>
                  <a:schemeClr val="accent2"/>
                </a:solidFill>
                <a:ea typeface="+mn-ea"/>
                <a:cs typeface="+mn-cs"/>
              </a:rPr>
              <a:t>Creating a municipal GIS;</a:t>
            </a:r>
          </a:p>
          <a:p>
            <a:pPr lvl="1"/>
            <a:r>
              <a:rPr kumimoji="1" lang="en-US" sz="1800" b="1" kern="1200" dirty="0">
                <a:solidFill>
                  <a:schemeClr val="accent2"/>
                </a:solidFill>
                <a:ea typeface="+mn-ea"/>
                <a:cs typeface="+mn-cs"/>
              </a:rPr>
              <a:t>Creating geodata services.</a:t>
            </a:r>
            <a:endParaRPr lang="ru-RU" sz="2000" dirty="0"/>
          </a:p>
          <a:p>
            <a:endParaRPr lang="ru-RU" sz="2000" dirty="0"/>
          </a:p>
          <a:p>
            <a:endParaRPr lang="ru-RU" sz="2000"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4869432"/>
            <a:ext cx="3245717" cy="194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259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Группа 3073"/>
          <p:cNvGrpSpPr>
            <a:grpSpLocks/>
          </p:cNvGrpSpPr>
          <p:nvPr/>
        </p:nvGrpSpPr>
        <p:grpSpPr bwMode="auto">
          <a:xfrm>
            <a:off x="179388" y="1698625"/>
            <a:ext cx="8774112" cy="4826000"/>
            <a:chOff x="179512" y="1639888"/>
            <a:chExt cx="8773283" cy="4884737"/>
          </a:xfrm>
        </p:grpSpPr>
        <p:sp>
          <p:nvSpPr>
            <p:cNvPr id="28" name="Овал 27"/>
            <p:cNvSpPr/>
            <p:nvPr/>
          </p:nvSpPr>
          <p:spPr>
            <a:xfrm>
              <a:off x="1317641" y="5632450"/>
              <a:ext cx="647639" cy="336550"/>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dirty="0"/>
            </a:p>
          </p:txBody>
        </p:sp>
        <p:grpSp>
          <p:nvGrpSpPr>
            <p:cNvPr id="3077" name="Группа 7"/>
            <p:cNvGrpSpPr>
              <a:grpSpLocks/>
            </p:cNvGrpSpPr>
            <p:nvPr/>
          </p:nvGrpSpPr>
          <p:grpSpPr bwMode="auto">
            <a:xfrm>
              <a:off x="289049" y="1698625"/>
              <a:ext cx="3432175" cy="2378075"/>
              <a:chOff x="3248335" y="2846659"/>
              <a:chExt cx="5410473" cy="3824759"/>
            </a:xfrm>
          </p:grpSpPr>
          <p:sp>
            <p:nvSpPr>
              <p:cNvPr id="9" name="Овал 8"/>
              <p:cNvSpPr/>
              <p:nvPr/>
            </p:nvSpPr>
            <p:spPr>
              <a:xfrm>
                <a:off x="5910761" y="4388818"/>
                <a:ext cx="918343" cy="495329"/>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dirty="0"/>
              </a:p>
            </p:txBody>
          </p:sp>
          <p:cxnSp>
            <p:nvCxnSpPr>
              <p:cNvPr id="10" name="Прямая соединительная линия 9"/>
              <p:cNvCxnSpPr/>
              <p:nvPr/>
            </p:nvCxnSpPr>
            <p:spPr>
              <a:xfrm flipV="1">
                <a:off x="3285854" y="4490948"/>
                <a:ext cx="5327386" cy="2554"/>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3088" name="Рисунок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335" y="2846659"/>
                <a:ext cx="5410473" cy="382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Прямая соединительная линия 11"/>
              <p:cNvCxnSpPr/>
              <p:nvPr/>
            </p:nvCxnSpPr>
            <p:spPr>
              <a:xfrm>
                <a:off x="4667121" y="3124963"/>
                <a:ext cx="0" cy="3513263"/>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a:off x="5868223" y="3513056"/>
                <a:ext cx="0" cy="3153255"/>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a:off x="6829105" y="3124963"/>
                <a:ext cx="0" cy="3513263"/>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flipH="1">
                <a:off x="7719922" y="3513056"/>
                <a:ext cx="5005" cy="3153255"/>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a:off x="4667121" y="3497737"/>
                <a:ext cx="3991160"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flipV="1">
                <a:off x="3285854" y="6408435"/>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flipV="1">
                <a:off x="3285854" y="4197326"/>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p:cNvCxnSpPr/>
              <p:nvPr/>
            </p:nvCxnSpPr>
            <p:spPr>
              <a:xfrm flipV="1">
                <a:off x="3285854" y="4784572"/>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flipV="1">
                <a:off x="3285854" y="5111387"/>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p:nvPr/>
            </p:nvCxnSpPr>
            <p:spPr>
              <a:xfrm flipV="1">
                <a:off x="3285854" y="5468841"/>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p:cNvCxnSpPr/>
              <p:nvPr/>
            </p:nvCxnSpPr>
            <p:spPr>
              <a:xfrm flipV="1">
                <a:off x="3285854" y="5759911"/>
                <a:ext cx="5327386" cy="2552"/>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p:nvPr/>
            </p:nvCxnSpPr>
            <p:spPr>
              <a:xfrm flipV="1">
                <a:off x="3285854" y="6028001"/>
                <a:ext cx="5327386" cy="2554"/>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3078" name="Рисунок 2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8233" y="1799431"/>
              <a:ext cx="4754562"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Рисунок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92238" y="4545013"/>
              <a:ext cx="5222875"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Овал 2"/>
            <p:cNvSpPr/>
            <p:nvPr/>
          </p:nvSpPr>
          <p:spPr>
            <a:xfrm>
              <a:off x="179512" y="1639888"/>
              <a:ext cx="358741" cy="3603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2000" b="1" dirty="0">
                  <a:solidFill>
                    <a:schemeClr val="tx1"/>
                  </a:solidFill>
                  <a:latin typeface="Calibri" panose="020F0502020204030204" pitchFamily="34" charset="0"/>
                </a:rPr>
                <a:t>1</a:t>
              </a:r>
            </a:p>
          </p:txBody>
        </p:sp>
        <p:sp>
          <p:nvSpPr>
            <p:cNvPr id="29" name="Овал 28"/>
            <p:cNvSpPr/>
            <p:nvPr/>
          </p:nvSpPr>
          <p:spPr>
            <a:xfrm>
              <a:off x="4571709" y="1639888"/>
              <a:ext cx="360329" cy="3603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2000" b="1" dirty="0">
                  <a:solidFill>
                    <a:schemeClr val="tx1"/>
                  </a:solidFill>
                  <a:latin typeface="Calibri" panose="020F0502020204030204" pitchFamily="34" charset="0"/>
                </a:rPr>
                <a:t>2</a:t>
              </a:r>
            </a:p>
          </p:txBody>
        </p:sp>
        <p:sp>
          <p:nvSpPr>
            <p:cNvPr id="30" name="Овал 29"/>
            <p:cNvSpPr/>
            <p:nvPr/>
          </p:nvSpPr>
          <p:spPr>
            <a:xfrm>
              <a:off x="3619299" y="4306888"/>
              <a:ext cx="360329" cy="361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2000" b="1" dirty="0">
                  <a:solidFill>
                    <a:schemeClr val="tx1"/>
                  </a:solidFill>
                  <a:latin typeface="Calibri" panose="020F0502020204030204" pitchFamily="34" charset="0"/>
                </a:rPr>
                <a:t>3</a:t>
              </a:r>
            </a:p>
          </p:txBody>
        </p:sp>
        <p:cxnSp>
          <p:nvCxnSpPr>
            <p:cNvPr id="7" name="Скругленная соединительная линия 6"/>
            <p:cNvCxnSpPr>
              <a:stCxn id="3" idx="7"/>
              <a:endCxn id="29" idx="1"/>
            </p:cNvCxnSpPr>
            <p:nvPr/>
          </p:nvCxnSpPr>
          <p:spPr>
            <a:xfrm rot="5400000" flipH="1" flipV="1">
              <a:off x="2554981" y="-376836"/>
              <a:ext cx="12700" cy="4138222"/>
            </a:xfrm>
            <a:prstGeom prst="curvedConnector3">
              <a:avLst>
                <a:gd name="adj1" fmla="val 2215543"/>
              </a:avLst>
            </a:prstGeom>
            <a:ln w="1905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Скругленная соединительная линия 23"/>
            <p:cNvCxnSpPr>
              <a:stCxn id="29" idx="2"/>
              <a:endCxn id="30" idx="0"/>
            </p:cNvCxnSpPr>
            <p:nvPr/>
          </p:nvCxnSpPr>
          <p:spPr>
            <a:xfrm rot="10800000" flipV="1">
              <a:off x="3800257" y="1819275"/>
              <a:ext cx="771452" cy="2487613"/>
            </a:xfrm>
            <a:prstGeom prst="curvedConnector2">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Овал 38"/>
            <p:cNvSpPr/>
            <p:nvPr/>
          </p:nvSpPr>
          <p:spPr>
            <a:xfrm>
              <a:off x="6614629" y="2992438"/>
              <a:ext cx="647639" cy="336550"/>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dirty="0"/>
            </a:p>
          </p:txBody>
        </p:sp>
      </p:grpSp>
      <p:sp>
        <p:nvSpPr>
          <p:cNvPr id="3075" name="Прямоугольник 1"/>
          <p:cNvSpPr>
            <a:spLocks noChangeArrowheads="1"/>
          </p:cNvSpPr>
          <p:nvPr/>
        </p:nvSpPr>
        <p:spPr bwMode="auto">
          <a:xfrm>
            <a:off x="288935" y="692944"/>
            <a:ext cx="8675687"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lnSpc>
                <a:spcPct val="107000"/>
              </a:lnSpc>
              <a:spcAft>
                <a:spcPts val="800"/>
              </a:spcAft>
            </a:pPr>
            <a:r>
              <a:rPr lang="en-US" altLang="ru-RU" sz="2400" b="1" dirty="0">
                <a:solidFill>
                  <a:srgbClr val="CC0000"/>
                </a:solidFill>
                <a:latin typeface="Arial" charset="0"/>
                <a:cs typeface="+mn-cs"/>
              </a:rPr>
              <a:t>Information Technologies for Rule-Based Data Transformation from Arbitrary to Relational Form</a:t>
            </a:r>
            <a:endParaRPr lang="ru-RU" altLang="ru-RU" sz="2400" b="1" dirty="0">
              <a:solidFill>
                <a:srgbClr val="CC0000"/>
              </a:solidFill>
              <a:latin typeface="Arial" charset="0"/>
              <a:cs typeface="+mn-cs"/>
            </a:endParaRPr>
          </a:p>
        </p:txBody>
      </p:sp>
    </p:spTree>
    <p:extLst>
      <p:ext uri="{BB962C8B-B14F-4D97-AF65-F5344CB8AC3E}">
        <p14:creationId xmlns:p14="http://schemas.microsoft.com/office/powerpoint/2010/main" val="2973336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816112"/>
            <a:ext cx="8460432" cy="546348"/>
          </a:xfrm>
        </p:spPr>
        <p:txBody>
          <a:bodyPr>
            <a:noAutofit/>
          </a:bodyPr>
          <a:lstStyle/>
          <a:p>
            <a:r>
              <a:rPr lang="en-US" sz="2400" b="1" kern="1200" dirty="0">
                <a:solidFill>
                  <a:srgbClr val="CC0000"/>
                </a:solidFill>
                <a:latin typeface="Arial" charset="0"/>
                <a:ea typeface="+mn-ea"/>
                <a:cs typeface="+mn-cs"/>
              </a:rPr>
              <a:t>Rule-based data transformation and extraction from arbitrary tables</a:t>
            </a:r>
            <a:endParaRPr lang="ru-RU" sz="2400" b="1" kern="1200" dirty="0">
              <a:solidFill>
                <a:srgbClr val="CC0000"/>
              </a:solidFill>
              <a:latin typeface="Arial" charset="0"/>
              <a:ea typeface="+mn-ea"/>
              <a:cs typeface="+mn-cs"/>
            </a:endParaRP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62460"/>
            <a:ext cx="8460432" cy="523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46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a:xfrm>
            <a:off x="107504" y="781769"/>
            <a:ext cx="8928992" cy="504091"/>
          </a:xfrm>
        </p:spPr>
        <p:txBody>
          <a:bodyPr/>
          <a:lstStyle/>
          <a:p>
            <a:r>
              <a:rPr lang="en-US" altLang="ru-RU" sz="2400" b="1" kern="1200" dirty="0">
                <a:solidFill>
                  <a:srgbClr val="CC0000"/>
                </a:solidFill>
                <a:latin typeface="Arial" charset="0"/>
                <a:ea typeface="+mn-ea"/>
                <a:cs typeface="+mn-cs"/>
              </a:rPr>
              <a:t>Technology of development and use of object-oriented computing environments</a:t>
            </a:r>
            <a:endParaRPr lang="ru-RU" altLang="ru-RU" sz="2400" b="1" kern="1200" dirty="0">
              <a:solidFill>
                <a:srgbClr val="CC0000"/>
              </a:solidFill>
              <a:latin typeface="Arial" charset="0"/>
              <a:ea typeface="+mn-ea"/>
              <a:cs typeface="+mn-cs"/>
            </a:endParaRPr>
          </a:p>
        </p:txBody>
      </p:sp>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772816"/>
            <a:ext cx="5772924" cy="4686310"/>
          </a:xfrm>
          <a:prstGeom prst="rect">
            <a:avLst/>
          </a:prstGeom>
        </p:spPr>
      </p:pic>
      <p:sp>
        <p:nvSpPr>
          <p:cNvPr id="5" name="TextBox 4"/>
          <p:cNvSpPr txBox="1"/>
          <p:nvPr/>
        </p:nvSpPr>
        <p:spPr>
          <a:xfrm>
            <a:off x="6228184" y="1764680"/>
            <a:ext cx="2808312" cy="4601260"/>
          </a:xfrm>
          <a:prstGeom prst="rect">
            <a:avLst/>
          </a:prstGeom>
          <a:noFill/>
        </p:spPr>
        <p:txBody>
          <a:bodyPr wrap="square" rtlCol="0">
            <a:spAutoFit/>
          </a:bodyPr>
          <a:lstStyle/>
          <a:p>
            <a:pPr>
              <a:spcAft>
                <a:spcPts val="600"/>
              </a:spcAft>
            </a:pPr>
            <a:r>
              <a:rPr lang="en-US" dirty="0">
                <a:solidFill>
                  <a:srgbClr val="0033CC"/>
                </a:solidFill>
              </a:rPr>
              <a:t>We propose a new technology of development and use of object-oriented heterogeneous distributed computing environments that integrate Grid and cloud computing.</a:t>
            </a:r>
          </a:p>
          <a:p>
            <a:pPr>
              <a:spcAft>
                <a:spcPts val="600"/>
              </a:spcAft>
            </a:pPr>
            <a:r>
              <a:rPr lang="en-US" dirty="0">
                <a:solidFill>
                  <a:srgbClr val="0033CC"/>
                </a:solidFill>
              </a:rPr>
              <a:t>We created the specialized environment for solving the important practical problems of the development direction study in the energy sector.</a:t>
            </a:r>
            <a:endParaRPr lang="ru-RU" dirty="0">
              <a:solidFill>
                <a:srgbClr val="0033CC"/>
              </a:solidFill>
            </a:endParaRPr>
          </a:p>
        </p:txBody>
      </p:sp>
    </p:spTree>
    <p:extLst>
      <p:ext uri="{BB962C8B-B14F-4D97-AF65-F5344CB8AC3E}">
        <p14:creationId xmlns:p14="http://schemas.microsoft.com/office/powerpoint/2010/main" val="1520166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5"/>
          <p:cNvSpPr txBox="1">
            <a:spLocks noChangeArrowheads="1"/>
          </p:cNvSpPr>
          <p:nvPr/>
        </p:nvSpPr>
        <p:spPr bwMode="auto">
          <a:xfrm>
            <a:off x="323850" y="908720"/>
            <a:ext cx="8640763" cy="5515356"/>
          </a:xfrm>
          <a:prstGeom prst="rect">
            <a:avLst/>
          </a:prstGeom>
          <a:noFill/>
          <a:ln>
            <a:noFill/>
          </a:ln>
          <a:effectLst/>
        </p:spPr>
        <p:txBody>
          <a:bodyPr>
            <a:spAutoFit/>
          </a:bodyPr>
          <a:lstStyle/>
          <a:p>
            <a:pPr algn="ctr">
              <a:defRPr/>
            </a:pPr>
            <a:r>
              <a:rPr lang="en-US" altLang="ru-RU" sz="2400" b="1" cap="all" dirty="0">
                <a:solidFill>
                  <a:srgbClr val="CC0000"/>
                </a:solidFill>
              </a:rPr>
              <a:t>The Institute’s Staff: </a:t>
            </a:r>
          </a:p>
          <a:p>
            <a:pPr>
              <a:defRPr/>
            </a:pPr>
            <a:r>
              <a:rPr lang="en-US" b="1" dirty="0">
                <a:solidFill>
                  <a:schemeClr val="accent2"/>
                </a:solidFill>
              </a:rPr>
              <a:t>A of 2018, total number of the employees – 1</a:t>
            </a:r>
            <a:r>
              <a:rPr lang="ru-RU" b="1" dirty="0">
                <a:solidFill>
                  <a:schemeClr val="accent2"/>
                </a:solidFill>
              </a:rPr>
              <a:t>61</a:t>
            </a:r>
            <a:r>
              <a:rPr lang="en-US" b="1" dirty="0">
                <a:solidFill>
                  <a:schemeClr val="accent2"/>
                </a:solidFill>
              </a:rPr>
              <a:t>, </a:t>
            </a:r>
          </a:p>
          <a:p>
            <a:pPr>
              <a:defRPr/>
            </a:pPr>
            <a:r>
              <a:rPr lang="en-US" b="1" dirty="0">
                <a:solidFill>
                  <a:schemeClr val="accent2"/>
                </a:solidFill>
              </a:rPr>
              <a:t>researchers – </a:t>
            </a:r>
            <a:r>
              <a:rPr lang="ru-RU" b="1" dirty="0">
                <a:solidFill>
                  <a:schemeClr val="accent2"/>
                </a:solidFill>
              </a:rPr>
              <a:t>85</a:t>
            </a:r>
            <a:r>
              <a:rPr lang="en-US" b="1" dirty="0">
                <a:solidFill>
                  <a:schemeClr val="accent2"/>
                </a:solidFill>
              </a:rPr>
              <a:t>, including:</a:t>
            </a:r>
          </a:p>
          <a:p>
            <a:pPr marL="285750" indent="-285750">
              <a:buFont typeface="Arial" panose="020B0604020202020204" pitchFamily="34" charset="0"/>
              <a:buChar char="•"/>
              <a:defRPr/>
            </a:pPr>
            <a:r>
              <a:rPr lang="en-US" b="1" dirty="0">
                <a:solidFill>
                  <a:schemeClr val="accent2"/>
                </a:solidFill>
              </a:rPr>
              <a:t>Academicians  of RAS – 1;</a:t>
            </a:r>
          </a:p>
          <a:p>
            <a:pPr marL="285750" indent="-285750">
              <a:buFont typeface="Arial" panose="020B0604020202020204" pitchFamily="34" charset="0"/>
              <a:buChar char="•"/>
              <a:defRPr/>
            </a:pPr>
            <a:r>
              <a:rPr lang="en-US" b="1" dirty="0">
                <a:solidFill>
                  <a:schemeClr val="accent2"/>
                </a:solidFill>
              </a:rPr>
              <a:t>Corr. members of RAS – 1;</a:t>
            </a:r>
          </a:p>
          <a:p>
            <a:pPr marL="285750" indent="-285750">
              <a:buFont typeface="Arial" panose="020B0604020202020204" pitchFamily="34" charset="0"/>
              <a:buChar char="•"/>
              <a:defRPr/>
            </a:pPr>
            <a:r>
              <a:rPr lang="en-US" b="1" dirty="0">
                <a:solidFill>
                  <a:schemeClr val="accent2"/>
                </a:solidFill>
              </a:rPr>
              <a:t>Doctors of science – 2</a:t>
            </a:r>
            <a:r>
              <a:rPr lang="ru-RU" b="1" dirty="0">
                <a:solidFill>
                  <a:schemeClr val="accent2"/>
                </a:solidFill>
              </a:rPr>
              <a:t>3</a:t>
            </a:r>
            <a:r>
              <a:rPr lang="en-US" b="1" dirty="0">
                <a:solidFill>
                  <a:schemeClr val="accent2"/>
                </a:solidFill>
              </a:rPr>
              <a:t>;</a:t>
            </a:r>
          </a:p>
          <a:p>
            <a:pPr marL="285750" indent="-285750">
              <a:buFont typeface="Arial" panose="020B0604020202020204" pitchFamily="34" charset="0"/>
              <a:buChar char="•"/>
              <a:defRPr/>
            </a:pPr>
            <a:r>
              <a:rPr lang="en-US" b="1" dirty="0">
                <a:solidFill>
                  <a:schemeClr val="accent2"/>
                </a:solidFill>
              </a:rPr>
              <a:t>PhD – 5</a:t>
            </a:r>
            <a:r>
              <a:rPr lang="ru-RU" b="1" dirty="0">
                <a:solidFill>
                  <a:schemeClr val="accent2"/>
                </a:solidFill>
              </a:rPr>
              <a:t>2</a:t>
            </a:r>
            <a:r>
              <a:rPr lang="en-US" b="1" dirty="0">
                <a:solidFill>
                  <a:schemeClr val="accent2"/>
                </a:solidFill>
              </a:rPr>
              <a:t>.</a:t>
            </a:r>
          </a:p>
          <a:p>
            <a:pPr algn="ctr">
              <a:spcBef>
                <a:spcPct val="30000"/>
              </a:spcBef>
              <a:defRPr/>
            </a:pPr>
            <a:r>
              <a:rPr lang="en-US" altLang="ru-RU" sz="2400" b="1" cap="all" dirty="0">
                <a:solidFill>
                  <a:srgbClr val="CC0000"/>
                </a:solidFill>
              </a:rPr>
              <a:t>AWARDS</a:t>
            </a:r>
            <a:endParaRPr lang="ru-RU" altLang="ru-RU" sz="2400" b="1" cap="all" dirty="0">
              <a:solidFill>
                <a:srgbClr val="CC0000"/>
              </a:solidFill>
            </a:endParaRPr>
          </a:p>
          <a:p>
            <a:pPr>
              <a:spcBef>
                <a:spcPct val="20000"/>
              </a:spcBef>
            </a:pPr>
            <a:r>
              <a:rPr lang="en-US" altLang="ru-RU" b="1" dirty="0">
                <a:solidFill>
                  <a:srgbClr val="CC0000"/>
                </a:solidFill>
              </a:rPr>
              <a:t>Winners of the Federal Reward of USSR</a:t>
            </a:r>
            <a:r>
              <a:rPr lang="ru-RU" altLang="ru-RU" b="1" dirty="0">
                <a:solidFill>
                  <a:srgbClr val="000099"/>
                </a:solidFill>
              </a:rPr>
              <a:t> </a:t>
            </a:r>
            <a:r>
              <a:rPr lang="en-US" altLang="ru-RU" b="1" dirty="0">
                <a:solidFill>
                  <a:srgbClr val="000099"/>
                </a:solidFill>
              </a:rPr>
              <a:t>in science and engineering</a:t>
            </a:r>
            <a:r>
              <a:rPr lang="ru-RU" altLang="ru-RU" b="1" dirty="0">
                <a:solidFill>
                  <a:srgbClr val="000099"/>
                </a:solidFill>
              </a:rPr>
              <a:t>: </a:t>
            </a:r>
          </a:p>
          <a:p>
            <a:pPr algn="just"/>
            <a:r>
              <a:rPr lang="en-US" altLang="ru-RU" b="1" dirty="0">
                <a:solidFill>
                  <a:srgbClr val="000099"/>
                </a:solidFill>
              </a:rPr>
              <a:t>Dr. of math. </a:t>
            </a:r>
            <a:r>
              <a:rPr lang="en-US" altLang="ru-RU" b="1" dirty="0" err="1">
                <a:solidFill>
                  <a:srgbClr val="000099"/>
                </a:solidFill>
              </a:rPr>
              <a:t>L.Yu.Anapolsky</a:t>
            </a:r>
            <a:r>
              <a:rPr lang="ru-RU" altLang="ru-RU" b="1" dirty="0">
                <a:solidFill>
                  <a:srgbClr val="000099"/>
                </a:solidFill>
              </a:rPr>
              <a:t>, </a:t>
            </a:r>
            <a:r>
              <a:rPr lang="en-US" altLang="ru-RU" b="1" dirty="0">
                <a:solidFill>
                  <a:srgbClr val="000099"/>
                </a:solidFill>
              </a:rPr>
              <a:t>academician </a:t>
            </a:r>
            <a:r>
              <a:rPr lang="en-US" altLang="ru-RU" b="1" dirty="0" err="1">
                <a:solidFill>
                  <a:srgbClr val="000099"/>
                </a:solidFill>
              </a:rPr>
              <a:t>S.N.Vassilyev</a:t>
            </a:r>
            <a:r>
              <a:rPr lang="ru-RU" altLang="ru-RU" b="1" dirty="0">
                <a:solidFill>
                  <a:srgbClr val="000099"/>
                </a:solidFill>
              </a:rPr>
              <a:t>, </a:t>
            </a:r>
            <a:r>
              <a:rPr lang="en-US" altLang="ru-RU" b="1" dirty="0">
                <a:solidFill>
                  <a:srgbClr val="000099"/>
                </a:solidFill>
              </a:rPr>
              <a:t>PhD </a:t>
            </a:r>
            <a:r>
              <a:rPr lang="en-US" altLang="ru-RU" b="1" dirty="0" err="1">
                <a:solidFill>
                  <a:srgbClr val="000099"/>
                </a:solidFill>
              </a:rPr>
              <a:t>R.I.Kozlov</a:t>
            </a:r>
            <a:r>
              <a:rPr lang="ru-RU" altLang="ru-RU" b="1" dirty="0">
                <a:solidFill>
                  <a:srgbClr val="000099"/>
                </a:solidFill>
              </a:rPr>
              <a:t>, </a:t>
            </a:r>
          </a:p>
          <a:p>
            <a:r>
              <a:rPr lang="en-US" altLang="ru-RU" b="1" dirty="0">
                <a:solidFill>
                  <a:srgbClr val="000099"/>
                </a:solidFill>
              </a:rPr>
              <a:t>academician </a:t>
            </a:r>
            <a:r>
              <a:rPr lang="en-US" altLang="ru-RU" b="1" dirty="0" err="1">
                <a:solidFill>
                  <a:srgbClr val="000099"/>
                </a:solidFill>
              </a:rPr>
              <a:t>V.M.Matrosov</a:t>
            </a:r>
            <a:r>
              <a:rPr lang="en-US" altLang="ru-RU" b="1" dirty="0">
                <a:solidFill>
                  <a:srgbClr val="000099"/>
                </a:solidFill>
              </a:rPr>
              <a:t> </a:t>
            </a:r>
            <a:r>
              <a:rPr lang="ru-RU" altLang="ru-RU" b="1" dirty="0">
                <a:solidFill>
                  <a:srgbClr val="000099"/>
                </a:solidFill>
              </a:rPr>
              <a:t>(1984)</a:t>
            </a:r>
            <a:endParaRPr lang="en-US" altLang="ru-RU" b="1" dirty="0">
              <a:solidFill>
                <a:srgbClr val="000099"/>
              </a:solidFill>
            </a:endParaRPr>
          </a:p>
          <a:p>
            <a:r>
              <a:rPr lang="en-US" altLang="ru-RU" b="1" dirty="0">
                <a:solidFill>
                  <a:srgbClr val="CC0000"/>
                </a:solidFill>
              </a:rPr>
              <a:t>Winners of the Russian Government Prize</a:t>
            </a:r>
            <a:r>
              <a:rPr lang="ru-RU" altLang="ru-RU" b="1" dirty="0">
                <a:solidFill>
                  <a:schemeClr val="accent2"/>
                </a:solidFill>
              </a:rPr>
              <a:t>: </a:t>
            </a:r>
            <a:r>
              <a:rPr lang="en-US" altLang="ru-RU" b="1" dirty="0">
                <a:solidFill>
                  <a:srgbClr val="000099"/>
                </a:solidFill>
              </a:rPr>
              <a:t>academician  </a:t>
            </a:r>
            <a:r>
              <a:rPr lang="en-US" altLang="ru-RU" b="1" dirty="0" err="1">
                <a:solidFill>
                  <a:srgbClr val="000099"/>
                </a:solidFill>
              </a:rPr>
              <a:t>I.V.Bychkov</a:t>
            </a:r>
            <a:r>
              <a:rPr lang="ru-RU" altLang="ru-RU" b="1" dirty="0">
                <a:solidFill>
                  <a:srgbClr val="000099"/>
                </a:solidFill>
              </a:rPr>
              <a:t>, </a:t>
            </a:r>
            <a:br>
              <a:rPr lang="en-US" altLang="ru-RU" b="1" dirty="0">
                <a:solidFill>
                  <a:srgbClr val="000099"/>
                </a:solidFill>
              </a:rPr>
            </a:br>
            <a:r>
              <a:rPr lang="en-US" altLang="ru-RU" b="1" dirty="0">
                <a:solidFill>
                  <a:srgbClr val="000099"/>
                </a:solidFill>
              </a:rPr>
              <a:t>Dr. of science </a:t>
            </a:r>
            <a:r>
              <a:rPr lang="en-US" altLang="ru-RU" b="1" dirty="0" err="1">
                <a:solidFill>
                  <a:srgbClr val="000099"/>
                </a:solidFill>
              </a:rPr>
              <a:t>G.M.Ruznikov</a:t>
            </a:r>
            <a:r>
              <a:rPr lang="en-US" altLang="ru-RU" b="1" dirty="0">
                <a:solidFill>
                  <a:srgbClr val="000099"/>
                </a:solidFill>
              </a:rPr>
              <a:t> </a:t>
            </a:r>
            <a:r>
              <a:rPr lang="ru-RU" altLang="ru-RU" b="1" dirty="0">
                <a:solidFill>
                  <a:srgbClr val="000099"/>
                </a:solidFill>
              </a:rPr>
              <a:t>(2013).</a:t>
            </a:r>
          </a:p>
          <a:p>
            <a:pPr>
              <a:spcBef>
                <a:spcPct val="20000"/>
              </a:spcBef>
            </a:pPr>
            <a:r>
              <a:rPr lang="en-US" altLang="ru-RU" b="1" dirty="0">
                <a:solidFill>
                  <a:srgbClr val="CC0000"/>
                </a:solidFill>
              </a:rPr>
              <a:t>Winners of the Irkutsk Region Governor’s Reward</a:t>
            </a:r>
            <a:r>
              <a:rPr lang="ru-RU" altLang="ru-RU" b="1" dirty="0">
                <a:solidFill>
                  <a:srgbClr val="000099"/>
                </a:solidFill>
              </a:rPr>
              <a:t>: </a:t>
            </a:r>
          </a:p>
          <a:p>
            <a:r>
              <a:rPr lang="en-US" altLang="ru-RU" b="1" dirty="0">
                <a:solidFill>
                  <a:srgbClr val="000099"/>
                </a:solidFill>
              </a:rPr>
              <a:t>academician </a:t>
            </a:r>
            <a:r>
              <a:rPr lang="en-US" altLang="ru-RU" b="1" dirty="0" err="1">
                <a:solidFill>
                  <a:srgbClr val="000099"/>
                </a:solidFill>
              </a:rPr>
              <a:t>S.N.Vassilyev</a:t>
            </a:r>
            <a:r>
              <a:rPr lang="ru-RU" altLang="ru-RU" b="1" dirty="0">
                <a:solidFill>
                  <a:srgbClr val="000099"/>
                </a:solidFill>
              </a:rPr>
              <a:t>, </a:t>
            </a:r>
            <a:r>
              <a:rPr lang="en-US" altLang="ru-RU" b="1" dirty="0">
                <a:solidFill>
                  <a:srgbClr val="000099"/>
                </a:solidFill>
              </a:rPr>
              <a:t>Dr. of math.</a:t>
            </a:r>
            <a:r>
              <a:rPr lang="en-US" altLang="ru-RU" dirty="0"/>
              <a:t> </a:t>
            </a:r>
            <a:r>
              <a:rPr lang="en-US" altLang="ru-RU" b="1" dirty="0">
                <a:solidFill>
                  <a:srgbClr val="000099"/>
                </a:solidFill>
              </a:rPr>
              <a:t>V</a:t>
            </a:r>
            <a:r>
              <a:rPr lang="ru-RU" altLang="ru-RU" b="1" dirty="0">
                <a:solidFill>
                  <a:srgbClr val="000099"/>
                </a:solidFill>
              </a:rPr>
              <a:t>.</a:t>
            </a:r>
            <a:r>
              <a:rPr lang="en-US" altLang="ru-RU" b="1" dirty="0" err="1">
                <a:solidFill>
                  <a:srgbClr val="000099"/>
                </a:solidFill>
              </a:rPr>
              <a:t>A.Baturin</a:t>
            </a:r>
            <a:r>
              <a:rPr lang="ru-RU" altLang="ru-RU" b="1" dirty="0">
                <a:solidFill>
                  <a:srgbClr val="000099"/>
                </a:solidFill>
              </a:rPr>
              <a:t>, </a:t>
            </a:r>
            <a:r>
              <a:rPr lang="en-US" altLang="ru-RU" b="1" dirty="0">
                <a:solidFill>
                  <a:srgbClr val="000099"/>
                </a:solidFill>
              </a:rPr>
              <a:t>academician</a:t>
            </a:r>
            <a:r>
              <a:rPr lang="en-US" altLang="ru-RU" dirty="0"/>
              <a:t> </a:t>
            </a:r>
            <a:r>
              <a:rPr lang="ru-RU" altLang="ru-RU" b="1" dirty="0">
                <a:solidFill>
                  <a:srgbClr val="000099"/>
                </a:solidFill>
              </a:rPr>
              <a:t> </a:t>
            </a:r>
            <a:r>
              <a:rPr lang="en-US" altLang="ru-RU" b="1" dirty="0" err="1">
                <a:solidFill>
                  <a:srgbClr val="000099"/>
                </a:solidFill>
              </a:rPr>
              <a:t>I.V.Bychkov</a:t>
            </a:r>
            <a:r>
              <a:rPr lang="ru-RU" altLang="ru-RU" b="1" dirty="0">
                <a:solidFill>
                  <a:srgbClr val="000099"/>
                </a:solidFill>
              </a:rPr>
              <a:t>, </a:t>
            </a:r>
            <a:r>
              <a:rPr lang="en-US" altLang="ru-RU" b="1" dirty="0">
                <a:solidFill>
                  <a:srgbClr val="000099"/>
                </a:solidFill>
              </a:rPr>
              <a:t>Dr. of science </a:t>
            </a:r>
            <a:r>
              <a:rPr lang="en-US" altLang="ru-RU" b="1" dirty="0" err="1">
                <a:solidFill>
                  <a:srgbClr val="000099"/>
                </a:solidFill>
              </a:rPr>
              <a:t>G.M.Ruznikov</a:t>
            </a:r>
            <a:r>
              <a:rPr lang="en-US" altLang="ru-RU" b="1" dirty="0">
                <a:solidFill>
                  <a:srgbClr val="000099"/>
                </a:solidFill>
              </a:rPr>
              <a:t>, PhD </a:t>
            </a:r>
            <a:r>
              <a:rPr lang="en-US" altLang="ru-RU" b="1" dirty="0" err="1">
                <a:solidFill>
                  <a:srgbClr val="000099"/>
                </a:solidFill>
              </a:rPr>
              <a:t>A.E.Khmelnov</a:t>
            </a:r>
            <a:r>
              <a:rPr lang="ru-RU" altLang="ru-RU" b="1" dirty="0">
                <a:solidFill>
                  <a:srgbClr val="000099"/>
                </a:solidFill>
              </a:rPr>
              <a:t> (2005 )</a:t>
            </a:r>
            <a:r>
              <a:rPr lang="en-US" altLang="ru-RU" b="1" dirty="0">
                <a:solidFill>
                  <a:srgbClr val="000099"/>
                </a:solidFill>
              </a:rPr>
              <a:t>,</a:t>
            </a:r>
            <a:endParaRPr lang="ru-RU" altLang="ru-RU" b="1" dirty="0">
              <a:solidFill>
                <a:srgbClr val="000099"/>
              </a:solidFill>
            </a:endParaRPr>
          </a:p>
          <a:p>
            <a:pPr>
              <a:defRPr/>
            </a:pPr>
            <a:r>
              <a:rPr lang="en-US" altLang="ru-RU" b="1" dirty="0">
                <a:solidFill>
                  <a:srgbClr val="000099"/>
                </a:solidFill>
              </a:rPr>
              <a:t>academician </a:t>
            </a:r>
            <a:r>
              <a:rPr lang="en-US" altLang="ru-RU" b="1" dirty="0" err="1">
                <a:solidFill>
                  <a:srgbClr val="000099"/>
                </a:solidFill>
              </a:rPr>
              <a:t>S.N.Vassilyev</a:t>
            </a:r>
            <a:r>
              <a:rPr lang="ru-RU" altLang="ru-RU" b="1" dirty="0">
                <a:solidFill>
                  <a:srgbClr val="000099"/>
                </a:solidFill>
              </a:rPr>
              <a:t>, </a:t>
            </a:r>
            <a:r>
              <a:rPr lang="en-US" altLang="ru-RU" b="1" dirty="0">
                <a:solidFill>
                  <a:srgbClr val="000099"/>
                </a:solidFill>
              </a:rPr>
              <a:t>academician</a:t>
            </a:r>
            <a:r>
              <a:rPr lang="en-US" altLang="ru-RU" dirty="0"/>
              <a:t> </a:t>
            </a:r>
            <a:r>
              <a:rPr lang="ru-RU" altLang="ru-RU" b="1" dirty="0">
                <a:solidFill>
                  <a:srgbClr val="000099"/>
                </a:solidFill>
              </a:rPr>
              <a:t> </a:t>
            </a:r>
            <a:r>
              <a:rPr lang="en-US" altLang="ru-RU" b="1" dirty="0" err="1">
                <a:solidFill>
                  <a:srgbClr val="000099"/>
                </a:solidFill>
              </a:rPr>
              <a:t>I.V.Bychkov</a:t>
            </a:r>
            <a:r>
              <a:rPr lang="ru-RU" altLang="ru-RU" b="1" dirty="0">
                <a:solidFill>
                  <a:srgbClr val="000099"/>
                </a:solidFill>
              </a:rPr>
              <a:t>, </a:t>
            </a:r>
            <a:r>
              <a:rPr lang="en-US" altLang="ru-RU" b="1" dirty="0">
                <a:solidFill>
                  <a:srgbClr val="000099"/>
                </a:solidFill>
              </a:rPr>
              <a:t>Dr. of science </a:t>
            </a:r>
            <a:r>
              <a:rPr lang="en-US" altLang="ru-RU" b="1" dirty="0" err="1">
                <a:solidFill>
                  <a:srgbClr val="000099"/>
                </a:solidFill>
              </a:rPr>
              <a:t>G.M.Ruznikov</a:t>
            </a:r>
            <a:r>
              <a:rPr lang="en-US" altLang="ru-RU" b="1" dirty="0">
                <a:solidFill>
                  <a:srgbClr val="000099"/>
                </a:solidFill>
              </a:rPr>
              <a:t>, PhD </a:t>
            </a:r>
            <a:r>
              <a:rPr lang="en-US" altLang="ru-RU" b="1" dirty="0" err="1">
                <a:solidFill>
                  <a:srgbClr val="000099"/>
                </a:solidFill>
              </a:rPr>
              <a:t>T.I.Madzhara</a:t>
            </a:r>
            <a:r>
              <a:rPr lang="ru-RU" altLang="ru-RU" b="1" dirty="0">
                <a:solidFill>
                  <a:schemeClr val="accent2"/>
                </a:solidFill>
              </a:rPr>
              <a:t> (2011).</a:t>
            </a:r>
            <a:endParaRPr lang="ru-RU" sz="2000" b="1" dirty="0">
              <a:solidFill>
                <a:schemeClr val="accen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a:xfrm>
            <a:off x="107504" y="781769"/>
            <a:ext cx="8928992" cy="504091"/>
          </a:xfrm>
        </p:spPr>
        <p:txBody>
          <a:bodyPr/>
          <a:lstStyle/>
          <a:p>
            <a:r>
              <a:rPr lang="en-US" altLang="ru-RU" sz="2400" b="1" kern="1200" dirty="0">
                <a:solidFill>
                  <a:srgbClr val="CC0000"/>
                </a:solidFill>
                <a:latin typeface="Arial" charset="0"/>
                <a:ea typeface="+mn-ea"/>
                <a:cs typeface="+mn-cs"/>
              </a:rPr>
              <a:t>Multiagent Control of Distributed Computing</a:t>
            </a:r>
            <a:endParaRPr lang="ru-RU" altLang="ru-RU" sz="2400" b="1" kern="1200" dirty="0">
              <a:solidFill>
                <a:srgbClr val="CC0000"/>
              </a:solidFill>
              <a:latin typeface="Arial" charset="0"/>
              <a:ea typeface="+mn-ea"/>
              <a:cs typeface="+mn-cs"/>
            </a:endParaRPr>
          </a:p>
        </p:txBody>
      </p:sp>
      <p:pic>
        <p:nvPicPr>
          <p:cNvPr id="4" name="Picture 133"/>
          <p:cNvPicPr>
            <a:picLocks noChangeAspect="1" noChangeArrowheads="1"/>
          </p:cNvPicPr>
          <p:nvPr/>
        </p:nvPicPr>
        <p:blipFill>
          <a:blip r:embed="rId3" cstate="print"/>
          <a:srcRect/>
          <a:stretch>
            <a:fillRect/>
          </a:stretch>
        </p:blipFill>
        <p:spPr bwMode="auto">
          <a:xfrm>
            <a:off x="1142976" y="1462336"/>
            <a:ext cx="6929486" cy="4895622"/>
          </a:xfrm>
          <a:prstGeom prst="rect">
            <a:avLst/>
          </a:prstGeom>
          <a:noFill/>
          <a:ln w="9525">
            <a:noFill/>
            <a:miter lim="800000"/>
            <a:headEnd/>
            <a:tailEnd/>
          </a:ln>
          <a:effectLst/>
        </p:spPr>
      </p:pic>
    </p:spTree>
    <p:extLst>
      <p:ext uri="{BB962C8B-B14F-4D97-AF65-F5344CB8AC3E}">
        <p14:creationId xmlns:p14="http://schemas.microsoft.com/office/powerpoint/2010/main" val="2763267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2132856"/>
            <a:ext cx="8445624" cy="1143000"/>
          </a:xfrm>
        </p:spPr>
        <p:txBody>
          <a:bodyPr/>
          <a:lstStyle/>
          <a:p>
            <a:r>
              <a:rPr lang="en-US" sz="3200" b="1" kern="1200" cap="all" dirty="0">
                <a:solidFill>
                  <a:srgbClr val="CC0000"/>
                </a:solidFill>
                <a:latin typeface="Arial" charset="0"/>
                <a:ea typeface="+mn-ea"/>
                <a:cs typeface="+mn-cs"/>
              </a:rPr>
              <a:t>The international cooperation</a:t>
            </a:r>
            <a:endParaRPr lang="ru-RU" sz="3200" b="1" kern="1200" cap="all" dirty="0">
              <a:solidFill>
                <a:srgbClr val="CC0000"/>
              </a:solidFill>
              <a:latin typeface="Arial" charset="0"/>
              <a:ea typeface="+mn-ea"/>
              <a:cs typeface="+mn-cs"/>
            </a:endParaRPr>
          </a:p>
        </p:txBody>
      </p:sp>
    </p:spTree>
    <p:extLst>
      <p:ext uri="{BB962C8B-B14F-4D97-AF65-F5344CB8AC3E}">
        <p14:creationId xmlns:p14="http://schemas.microsoft.com/office/powerpoint/2010/main" val="2929126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980728"/>
            <a:ext cx="8640960" cy="5472608"/>
          </a:xfrm>
        </p:spPr>
        <p:txBody>
          <a:bodyPr/>
          <a:lstStyle/>
          <a:p>
            <a:pPr marL="0" indent="0" algn="just">
              <a:buNone/>
            </a:pPr>
            <a:r>
              <a:rPr kumimoji="1" lang="en-US" sz="1600" b="1" kern="1200" dirty="0">
                <a:solidFill>
                  <a:schemeClr val="accent2"/>
                </a:solidFill>
              </a:rPr>
              <a:t>As of 2018 joint research and scientific events are conducted with scientific and educational organizations from nine countries</a:t>
            </a:r>
            <a:r>
              <a:rPr kumimoji="1" lang="ru-RU" sz="1600" b="1" kern="1200" dirty="0">
                <a:solidFill>
                  <a:schemeClr val="accent2"/>
                </a:solidFill>
              </a:rPr>
              <a:t>:</a:t>
            </a:r>
          </a:p>
          <a:p>
            <a:pPr algn="just"/>
            <a:r>
              <a:rPr kumimoji="1" lang="en-US" sz="1600" b="1" kern="1200" dirty="0">
                <a:solidFill>
                  <a:schemeClr val="accent2"/>
                </a:solidFill>
              </a:rPr>
              <a:t>Institute of Mathematics of Mongolian State University;</a:t>
            </a:r>
          </a:p>
          <a:p>
            <a:pPr algn="just"/>
            <a:r>
              <a:rPr kumimoji="1" lang="en-US" sz="1600" b="1" kern="1200" dirty="0">
                <a:solidFill>
                  <a:schemeClr val="accent2"/>
                </a:solidFill>
              </a:rPr>
              <a:t>Institute of Mathematics of the Academy of Sciences of the Czech Republic;</a:t>
            </a:r>
          </a:p>
          <a:p>
            <a:pPr algn="just"/>
            <a:r>
              <a:rPr kumimoji="1" lang="en-US" sz="1600" b="1" kern="1200" dirty="0">
                <a:solidFill>
                  <a:schemeClr val="accent2"/>
                </a:solidFill>
              </a:rPr>
              <a:t>Institute of National Development under the Administration of the President of Mongolia and the IAS;</a:t>
            </a:r>
          </a:p>
          <a:p>
            <a:pPr algn="just"/>
            <a:r>
              <a:rPr kumimoji="1" lang="en-US" sz="1600" b="1" kern="1200" dirty="0">
                <a:solidFill>
                  <a:schemeClr val="accent2"/>
                </a:solidFill>
              </a:rPr>
              <a:t>Institute of Mathematics of the University of Seville (Spain);</a:t>
            </a:r>
          </a:p>
          <a:p>
            <a:pPr algn="just"/>
            <a:r>
              <a:rPr kumimoji="1" lang="en-US" sz="1600" b="1" kern="1200" dirty="0">
                <a:solidFill>
                  <a:schemeClr val="accent2"/>
                </a:solidFill>
              </a:rPr>
              <a:t>University of </a:t>
            </a:r>
            <a:r>
              <a:rPr kumimoji="1" lang="en-US" sz="1600" b="1" kern="1200" dirty="0" err="1">
                <a:solidFill>
                  <a:schemeClr val="accent2"/>
                </a:solidFill>
              </a:rPr>
              <a:t>Sagna</a:t>
            </a:r>
            <a:r>
              <a:rPr kumimoji="1" lang="en-US" sz="1600" b="1" kern="1200" dirty="0">
                <a:solidFill>
                  <a:schemeClr val="accent2"/>
                </a:solidFill>
              </a:rPr>
              <a:t> (Italy);</a:t>
            </a:r>
          </a:p>
          <a:p>
            <a:pPr algn="just"/>
            <a:r>
              <a:rPr kumimoji="1" lang="en-US" sz="1600" b="1" kern="1200" dirty="0">
                <a:solidFill>
                  <a:schemeClr val="accent2"/>
                </a:solidFill>
              </a:rPr>
              <a:t>Institute of Automation of the Academy of Sciences of Heilongjiang Province of China;</a:t>
            </a:r>
          </a:p>
          <a:p>
            <a:pPr algn="just"/>
            <a:r>
              <a:rPr kumimoji="1" lang="en-US" sz="1600" b="1" kern="1200" dirty="0">
                <a:solidFill>
                  <a:schemeClr val="accent2"/>
                </a:solidFill>
              </a:rPr>
              <a:t>Pristina University in Kosovo </a:t>
            </a:r>
            <a:r>
              <a:rPr kumimoji="1" lang="en-US" sz="1600" b="1" kern="1200" dirty="0" err="1">
                <a:solidFill>
                  <a:schemeClr val="accent2"/>
                </a:solidFill>
              </a:rPr>
              <a:t>Mitrovica</a:t>
            </a:r>
            <a:r>
              <a:rPr kumimoji="1" lang="en-US" sz="1600" b="1" kern="1200" dirty="0">
                <a:solidFill>
                  <a:schemeClr val="accent2"/>
                </a:solidFill>
              </a:rPr>
              <a:t> (Serbia);</a:t>
            </a:r>
          </a:p>
          <a:p>
            <a:pPr algn="just"/>
            <a:r>
              <a:rPr kumimoji="1" lang="en-US" sz="1600" b="1" kern="1200" dirty="0">
                <a:solidFill>
                  <a:schemeClr val="accent2"/>
                </a:solidFill>
              </a:rPr>
              <a:t>School of Business of Mongolian State University;</a:t>
            </a:r>
          </a:p>
          <a:p>
            <a:pPr algn="just"/>
            <a:r>
              <a:rPr kumimoji="1" lang="en-US" sz="1600" b="1" kern="1200" dirty="0">
                <a:solidFill>
                  <a:schemeClr val="accent2"/>
                </a:solidFill>
              </a:rPr>
              <a:t>Institute of Geography and </a:t>
            </a:r>
            <a:r>
              <a:rPr kumimoji="1" lang="en-US" sz="1600" b="1" kern="1200" dirty="0" err="1">
                <a:solidFill>
                  <a:schemeClr val="accent2"/>
                </a:solidFill>
              </a:rPr>
              <a:t>Geoecology</a:t>
            </a:r>
            <a:r>
              <a:rPr kumimoji="1" lang="en-US" sz="1600" b="1" kern="1200" dirty="0">
                <a:solidFill>
                  <a:schemeClr val="accent2"/>
                </a:solidFill>
              </a:rPr>
              <a:t> of the Academy of Sciences of Mongolia;</a:t>
            </a:r>
          </a:p>
          <a:p>
            <a:pPr algn="just"/>
            <a:r>
              <a:rPr kumimoji="1" lang="en-US" sz="1600" b="1" kern="1200" dirty="0">
                <a:solidFill>
                  <a:schemeClr val="accent2"/>
                </a:solidFill>
              </a:rPr>
              <a:t>Mathematics Institute of the </a:t>
            </a:r>
            <a:r>
              <a:rPr kumimoji="1" lang="en-US" sz="1600" b="1" kern="1200" dirty="0" err="1">
                <a:solidFill>
                  <a:schemeClr val="accent2"/>
                </a:solidFill>
              </a:rPr>
              <a:t>Srpsk</a:t>
            </a:r>
            <a:r>
              <a:rPr kumimoji="1" lang="en-US" sz="1600" b="1" kern="1200" dirty="0">
                <a:solidFill>
                  <a:schemeClr val="accent2"/>
                </a:solidFill>
              </a:rPr>
              <a:t> Academy of Science and Intelligence (Belgrade, Serbia);</a:t>
            </a:r>
          </a:p>
          <a:p>
            <a:pPr algn="just"/>
            <a:r>
              <a:rPr kumimoji="1" lang="en-US" sz="1600" b="1" kern="1200" dirty="0">
                <a:solidFill>
                  <a:schemeClr val="accent2"/>
                </a:solidFill>
              </a:rPr>
              <a:t>Institute of Mathematics of the Vietnam Academy of Science and Technology;</a:t>
            </a:r>
          </a:p>
          <a:p>
            <a:pPr algn="just"/>
            <a:r>
              <a:rPr kumimoji="1" lang="en-US" sz="1600" b="1" kern="1200" dirty="0">
                <a:solidFill>
                  <a:schemeClr val="accent2"/>
                </a:solidFill>
              </a:rPr>
              <a:t>Centro de </a:t>
            </a:r>
            <a:r>
              <a:rPr kumimoji="1" lang="en-US" sz="1600" b="1" kern="1200" dirty="0" err="1">
                <a:solidFill>
                  <a:schemeClr val="accent2"/>
                </a:solidFill>
              </a:rPr>
              <a:t>Investigacion</a:t>
            </a:r>
            <a:r>
              <a:rPr kumimoji="1" lang="en-US" sz="1600" b="1" kern="1200" dirty="0">
                <a:solidFill>
                  <a:schemeClr val="accent2"/>
                </a:solidFill>
              </a:rPr>
              <a:t> </a:t>
            </a:r>
            <a:r>
              <a:rPr kumimoji="1" lang="en-US" sz="1600" b="1" kern="1200" dirty="0" err="1">
                <a:solidFill>
                  <a:schemeClr val="accent2"/>
                </a:solidFill>
              </a:rPr>
              <a:t>Cientifica</a:t>
            </a:r>
            <a:r>
              <a:rPr kumimoji="1" lang="en-US" sz="1600" b="1" kern="1200" dirty="0">
                <a:solidFill>
                  <a:schemeClr val="accent2"/>
                </a:solidFill>
              </a:rPr>
              <a:t> y de </a:t>
            </a:r>
            <a:r>
              <a:rPr kumimoji="1" lang="en-US" sz="1600" b="1" kern="1200" dirty="0" err="1">
                <a:solidFill>
                  <a:schemeClr val="accent2"/>
                </a:solidFill>
              </a:rPr>
              <a:t>Educacion</a:t>
            </a:r>
            <a:r>
              <a:rPr kumimoji="1" lang="en-US" sz="1600" b="1" kern="1200" dirty="0">
                <a:solidFill>
                  <a:schemeClr val="accent2"/>
                </a:solidFill>
              </a:rPr>
              <a:t> Superior de Ensenada (CICESE, Mexico);</a:t>
            </a:r>
          </a:p>
          <a:p>
            <a:pPr algn="just"/>
            <a:r>
              <a:rPr kumimoji="1" lang="en-US" sz="1600" b="1" kern="1200" dirty="0">
                <a:solidFill>
                  <a:schemeClr val="accent2"/>
                </a:solidFill>
              </a:rPr>
              <a:t>K.N. </a:t>
            </a:r>
            <a:r>
              <a:rPr kumimoji="1" lang="en-US" sz="1600" b="1" kern="1200" dirty="0" err="1">
                <a:solidFill>
                  <a:schemeClr val="accent2"/>
                </a:solidFill>
              </a:rPr>
              <a:t>Toosi</a:t>
            </a:r>
            <a:r>
              <a:rPr kumimoji="1" lang="en-US" sz="1600" b="1" kern="1200" dirty="0">
                <a:solidFill>
                  <a:schemeClr val="accent2"/>
                </a:solidFill>
              </a:rPr>
              <a:t> University of Technology (Islamic Republic of Iran)</a:t>
            </a:r>
            <a:r>
              <a:rPr kumimoji="1" lang="ru-RU" sz="1600" b="1" kern="1200" dirty="0">
                <a:solidFill>
                  <a:schemeClr val="accent2"/>
                </a:solidFill>
              </a:rPr>
              <a:t>.</a:t>
            </a:r>
          </a:p>
          <a:p>
            <a:endParaRPr kumimoji="1" lang="en-US" sz="1600" b="1" kern="1200" dirty="0">
              <a:solidFill>
                <a:schemeClr val="accent2"/>
              </a:solidFill>
            </a:endParaRPr>
          </a:p>
          <a:p>
            <a:endParaRPr lang="ru-RU" sz="1400" dirty="0"/>
          </a:p>
        </p:txBody>
      </p:sp>
    </p:spTree>
    <p:extLst>
      <p:ext uri="{BB962C8B-B14F-4D97-AF65-F5344CB8AC3E}">
        <p14:creationId xmlns:p14="http://schemas.microsoft.com/office/powerpoint/2010/main" val="1203651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7544" y="1268760"/>
            <a:ext cx="8280920" cy="4824536"/>
          </a:xfrm>
        </p:spPr>
        <p:txBody>
          <a:bodyPr/>
          <a:lstStyle/>
          <a:p>
            <a:pPr marL="0" indent="0">
              <a:buNone/>
            </a:pPr>
            <a:r>
              <a:rPr kumimoji="1" lang="en-US" sz="1600" b="1" kern="1200" dirty="0">
                <a:solidFill>
                  <a:schemeClr val="accent2"/>
                </a:solidFill>
              </a:rPr>
              <a:t>Joint projects with the institutes of the National Academy of Sciences of Belarus, the Academy of Sciences of Mongolia, the Academy of Sciences of Vietnam</a:t>
            </a:r>
            <a:r>
              <a:rPr kumimoji="1" lang="ru-RU" sz="1600" b="1" kern="1200" dirty="0">
                <a:solidFill>
                  <a:schemeClr val="accent2"/>
                </a:solidFill>
              </a:rPr>
              <a:t>. </a:t>
            </a:r>
          </a:p>
          <a:p>
            <a:r>
              <a:rPr kumimoji="1" lang="en-US" sz="1600" b="1" kern="1200" dirty="0">
                <a:solidFill>
                  <a:schemeClr val="accent2"/>
                </a:solidFill>
              </a:rPr>
              <a:t>Model of spatial data infrastructure of scientific institutions in Mongolia.</a:t>
            </a:r>
          </a:p>
          <a:p>
            <a:r>
              <a:rPr kumimoji="1" lang="en-US" sz="1600" b="1" kern="1200" dirty="0">
                <a:solidFill>
                  <a:schemeClr val="accent2"/>
                </a:solidFill>
              </a:rPr>
              <a:t>Mathematical modeling and information technologies in the tasks of assessing and predicting the health of the population of the city of Ulan-Bator, depending on social, environmental and economic factors.</a:t>
            </a:r>
          </a:p>
          <a:p>
            <a:r>
              <a:rPr kumimoji="1" lang="en-US" sz="1600" b="1" kern="1200" dirty="0">
                <a:solidFill>
                  <a:schemeClr val="accent2"/>
                </a:solidFill>
              </a:rPr>
              <a:t>Creation of a unified information and telecommunication network of scientific institutions in Mongolia.</a:t>
            </a:r>
          </a:p>
          <a:p>
            <a:r>
              <a:rPr kumimoji="1" lang="en-US" sz="1600" b="1" kern="1200" dirty="0">
                <a:solidFill>
                  <a:schemeClr val="accent2"/>
                </a:solidFill>
              </a:rPr>
              <a:t>Simulation of atmospheric pollution in Ulan-Bator, depending on the emissions of industrial enterprises and vehicles, the creation of a software package based on GIS technologies.</a:t>
            </a:r>
          </a:p>
          <a:p>
            <a:r>
              <a:rPr kumimoji="1" lang="en-US" sz="1600" b="1" kern="1200" dirty="0">
                <a:solidFill>
                  <a:schemeClr val="accent2"/>
                </a:solidFill>
              </a:rPr>
              <a:t>Design of highly specific low-molecular-weight inhibitors of tick-borne encephalitis virus replication using specialized computer infrastructure and screening of in vitro activity "(joint project with NAS of Belarus).</a:t>
            </a:r>
          </a:p>
          <a:p>
            <a:r>
              <a:rPr kumimoji="1" lang="en-US" sz="1600" b="1" kern="1200" dirty="0">
                <a:solidFill>
                  <a:schemeClr val="accent2"/>
                </a:solidFill>
              </a:rPr>
              <a:t>Development of models, methods and algorithms for assessing the state of plant communities in the forest-steppe and steppe zones using space monitoring data (joint project with NAS of Ukraine).</a:t>
            </a:r>
            <a:r>
              <a:rPr kumimoji="1" lang="ru-RU" sz="1600" b="1" kern="1200" dirty="0">
                <a:solidFill>
                  <a:schemeClr val="accent2"/>
                </a:solidFill>
              </a:rPr>
              <a:t> </a:t>
            </a:r>
          </a:p>
          <a:p>
            <a:endParaRPr lang="ru-RU" sz="1400" dirty="0"/>
          </a:p>
        </p:txBody>
      </p:sp>
    </p:spTree>
    <p:extLst>
      <p:ext uri="{BB962C8B-B14F-4D97-AF65-F5344CB8AC3E}">
        <p14:creationId xmlns:p14="http://schemas.microsoft.com/office/powerpoint/2010/main" val="705390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64704"/>
            <a:ext cx="8229600" cy="792088"/>
          </a:xfrm>
        </p:spPr>
        <p:txBody>
          <a:bodyPr/>
          <a:lstStyle/>
          <a:p>
            <a:r>
              <a:rPr lang="ru-RU" sz="2400" dirty="0">
                <a:solidFill>
                  <a:srgbClr val="C00000"/>
                </a:solidFill>
              </a:rPr>
              <a:t>Сотрудничество с научно-исследовательскими организациями Китая</a:t>
            </a:r>
          </a:p>
        </p:txBody>
      </p:sp>
      <p:sp>
        <p:nvSpPr>
          <p:cNvPr id="3" name="Объект 2"/>
          <p:cNvSpPr>
            <a:spLocks noGrp="1"/>
          </p:cNvSpPr>
          <p:nvPr>
            <p:ph idx="1"/>
          </p:nvPr>
        </p:nvSpPr>
        <p:spPr>
          <a:xfrm>
            <a:off x="457200" y="1600200"/>
            <a:ext cx="8229600" cy="4781128"/>
          </a:xfrm>
        </p:spPr>
        <p:txBody>
          <a:bodyPr/>
          <a:lstStyle/>
          <a:p>
            <a:pPr algn="just"/>
            <a:r>
              <a:rPr kumimoji="1" lang="en-US" sz="1600" b="1" kern="1200" dirty="0">
                <a:solidFill>
                  <a:schemeClr val="accent2"/>
                </a:solidFill>
              </a:rPr>
              <a:t>An agreement was concluded with the Institute of Automation of the Academy of Sciences of Heilongjiang Province to exchange experience in the development of intelligent decision support systems at the municipal level.</a:t>
            </a:r>
            <a:r>
              <a:rPr kumimoji="1" lang="ru-RU" sz="1600" b="1" kern="1200" dirty="0">
                <a:solidFill>
                  <a:schemeClr val="accent2"/>
                </a:solidFill>
              </a:rPr>
              <a:t> </a:t>
            </a:r>
          </a:p>
          <a:p>
            <a:pPr algn="just"/>
            <a:r>
              <a:rPr kumimoji="1" lang="en-US" sz="1600" b="1" kern="1200" dirty="0">
                <a:solidFill>
                  <a:schemeClr val="accent2"/>
                </a:solidFill>
              </a:rPr>
              <a:t>An agreement was concluded between ISDCT SB RAS, Northwestern </a:t>
            </a:r>
            <a:r>
              <a:rPr kumimoji="1" lang="en-US" sz="1600" b="1" kern="1200" dirty="0" err="1">
                <a:solidFill>
                  <a:schemeClr val="accent2"/>
                </a:solidFill>
              </a:rPr>
              <a:t>Politechnical</a:t>
            </a:r>
            <a:r>
              <a:rPr kumimoji="1" lang="en-US" sz="1600" b="1" kern="1200" dirty="0">
                <a:solidFill>
                  <a:schemeClr val="accent2"/>
                </a:solidFill>
              </a:rPr>
              <a:t> University of Marine Science and Technology and </a:t>
            </a:r>
            <a:r>
              <a:rPr kumimoji="1" lang="en-US" sz="1600" b="1" kern="1200" dirty="0" err="1">
                <a:solidFill>
                  <a:schemeClr val="accent2"/>
                </a:solidFill>
              </a:rPr>
              <a:t>Caton</a:t>
            </a:r>
            <a:r>
              <a:rPr kumimoji="1" lang="en-US" sz="1600" b="1" kern="1200" dirty="0">
                <a:solidFill>
                  <a:schemeClr val="accent2"/>
                </a:solidFill>
              </a:rPr>
              <a:t> Global Technology Co., Ltd. (Beijing, China) on joint research and development in underwater acoustics and optics, new technologies, models and algorithms, as well as specific devices for underwater robotics.</a:t>
            </a:r>
            <a:endParaRPr kumimoji="1" lang="ru-RU" sz="1600" b="1" kern="1200" dirty="0">
              <a:solidFill>
                <a:schemeClr val="accent2"/>
              </a:solidFill>
            </a:endParaRPr>
          </a:p>
          <a:p>
            <a:pPr algn="just"/>
            <a:endParaRPr kumimoji="1" lang="en-US" sz="1600" b="1" kern="1200" dirty="0">
              <a:solidFill>
                <a:schemeClr val="accent2"/>
              </a:solidFill>
            </a:endParaRPr>
          </a:p>
          <a:p>
            <a:pPr algn="just"/>
            <a:endParaRPr kumimoji="1" lang="en-US" sz="1600" b="1" kern="1200" dirty="0">
              <a:solidFill>
                <a:schemeClr val="accent2"/>
              </a:solidFill>
            </a:endParaRPr>
          </a:p>
          <a:p>
            <a:pPr algn="just"/>
            <a:endParaRPr kumimoji="1" lang="ru-RU" sz="1600" b="1" kern="1200" dirty="0">
              <a:solidFill>
                <a:schemeClr val="accent2"/>
              </a:solidFill>
            </a:endParaRPr>
          </a:p>
          <a:p>
            <a:pPr marL="0" indent="0" algn="just">
              <a:buNone/>
            </a:pPr>
            <a:r>
              <a:rPr kumimoji="1" lang="en-US" sz="1600" b="1" kern="1200" dirty="0">
                <a:solidFill>
                  <a:schemeClr val="accent2"/>
                </a:solidFill>
              </a:rPr>
              <a:t>As a result of cooperation with </a:t>
            </a:r>
            <a:r>
              <a:rPr kumimoji="1" lang="en-US" sz="1600" b="1" kern="1200" dirty="0" err="1">
                <a:solidFill>
                  <a:schemeClr val="accent2"/>
                </a:solidFill>
              </a:rPr>
              <a:t>Caton</a:t>
            </a:r>
            <a:r>
              <a:rPr kumimoji="1" lang="en-US" sz="1600" b="1" kern="1200" dirty="0">
                <a:solidFill>
                  <a:schemeClr val="accent2"/>
                </a:solidFill>
              </a:rPr>
              <a:t> Global Technology Co., Ltd, a contract was signed for the development of software for the </a:t>
            </a:r>
            <a:r>
              <a:rPr kumimoji="1" lang="en-US" sz="1600" b="1" kern="1200" dirty="0" err="1">
                <a:solidFill>
                  <a:schemeClr val="accent2"/>
                </a:solidFill>
              </a:rPr>
              <a:t>Satelite</a:t>
            </a:r>
            <a:r>
              <a:rPr kumimoji="1" lang="en-US" sz="1600" b="1" kern="1200" dirty="0">
                <a:solidFill>
                  <a:schemeClr val="accent2"/>
                </a:solidFill>
              </a:rPr>
              <a:t> AIS system, which allows processing of satellite signals received by the satellite, including in case of overlapping them for the purposes of river shipping management. At the first stage of the project, algorithms for processing AIS signals and separating overlapping AIS signals were developed at the ISDCT SB RAS.</a:t>
            </a:r>
            <a:endParaRPr lang="ru-RU" sz="1600"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6090" y="3897353"/>
            <a:ext cx="1634102" cy="611767"/>
          </a:xfrm>
          <a:prstGeom prst="rect">
            <a:avLst/>
          </a:prstGeom>
        </p:spPr>
      </p:pic>
      <p:pic>
        <p:nvPicPr>
          <p:cNvPr id="5" name="Picture 10" descr="isd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3897353"/>
            <a:ext cx="638210" cy="611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3928" y="4005064"/>
            <a:ext cx="765878" cy="440380"/>
          </a:xfrm>
          <a:prstGeom prst="rect">
            <a:avLst/>
          </a:prstGeom>
        </p:spPr>
      </p:pic>
    </p:spTree>
    <p:extLst>
      <p:ext uri="{BB962C8B-B14F-4D97-AF65-F5344CB8AC3E}">
        <p14:creationId xmlns:p14="http://schemas.microsoft.com/office/powerpoint/2010/main" val="3304378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267248"/>
            <a:ext cx="8229600" cy="1143000"/>
          </a:xfrm>
        </p:spPr>
        <p:txBody>
          <a:bodyPr/>
          <a:lstStyle/>
          <a:p>
            <a:r>
              <a:rPr lang="en-US" dirty="0">
                <a:solidFill>
                  <a:srgbClr val="C00000"/>
                </a:solidFill>
              </a:rPr>
              <a:t>Infrastructure</a:t>
            </a:r>
            <a:endParaRPr lang="ru-RU" dirty="0">
              <a:solidFill>
                <a:srgbClr val="C00000"/>
              </a:solidFill>
            </a:endParaRPr>
          </a:p>
        </p:txBody>
      </p:sp>
      <p:sp>
        <p:nvSpPr>
          <p:cNvPr id="3" name="Объект 2"/>
          <p:cNvSpPr>
            <a:spLocks noGrp="1"/>
          </p:cNvSpPr>
          <p:nvPr>
            <p:ph idx="1"/>
          </p:nvPr>
        </p:nvSpPr>
        <p:spPr>
          <a:xfrm>
            <a:off x="457200" y="4581128"/>
            <a:ext cx="8229600" cy="1545035"/>
          </a:xfrm>
        </p:spPr>
        <p:txBody>
          <a:bodyPr/>
          <a:lstStyle/>
          <a:p>
            <a:endParaRPr lang="ru-RU" dirty="0"/>
          </a:p>
        </p:txBody>
      </p:sp>
    </p:spTree>
    <p:extLst>
      <p:ext uri="{BB962C8B-B14F-4D97-AF65-F5344CB8AC3E}">
        <p14:creationId xmlns:p14="http://schemas.microsoft.com/office/powerpoint/2010/main" val="1370380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23850" y="1985272"/>
            <a:ext cx="8569325" cy="4801314"/>
          </a:xfrm>
          <a:prstGeom prst="rect">
            <a:avLst/>
          </a:prstGeom>
          <a:noFill/>
          <a:ln>
            <a:noFill/>
          </a:ln>
          <a:effectLst/>
        </p:spPr>
        <p:txBody>
          <a:bodyPr wrap="square" numCol="2">
            <a:spAutoFit/>
          </a:bodyPr>
          <a:lstStyle/>
          <a:p>
            <a:r>
              <a:rPr lang="ru-RU" b="1" dirty="0">
                <a:solidFill>
                  <a:srgbClr val="333399"/>
                </a:solidFill>
              </a:rPr>
              <a:t>«</a:t>
            </a:r>
            <a:r>
              <a:rPr lang="en-US" altLang="ru-RU" b="1" dirty="0">
                <a:solidFill>
                  <a:srgbClr val="333399"/>
                </a:solidFill>
              </a:rPr>
              <a:t>Irkutsk Supercomputer Center </a:t>
            </a:r>
          </a:p>
          <a:p>
            <a:r>
              <a:rPr lang="en-US" altLang="ru-RU" b="1" dirty="0">
                <a:solidFill>
                  <a:srgbClr val="333399"/>
                </a:solidFill>
              </a:rPr>
              <a:t>of SB RAS</a:t>
            </a:r>
            <a:r>
              <a:rPr lang="ru-RU" b="1" dirty="0">
                <a:solidFill>
                  <a:srgbClr val="333399"/>
                </a:solidFill>
              </a:rPr>
              <a:t>» (</a:t>
            </a:r>
            <a:r>
              <a:rPr lang="en-US" b="1" dirty="0">
                <a:solidFill>
                  <a:srgbClr val="333399"/>
                </a:solidFill>
              </a:rPr>
              <a:t>ISCC</a:t>
            </a:r>
            <a:r>
              <a:rPr lang="ru-RU" b="1" dirty="0">
                <a:solidFill>
                  <a:srgbClr val="333399"/>
                </a:solidFill>
              </a:rPr>
              <a:t>) </a:t>
            </a:r>
            <a:r>
              <a:rPr lang="en-US" dirty="0">
                <a:solidFill>
                  <a:srgbClr val="333399"/>
                </a:solidFill>
              </a:rPr>
              <a:t>carries out the development, support and providing </a:t>
            </a:r>
          </a:p>
          <a:p>
            <a:r>
              <a:rPr lang="en-US" dirty="0">
                <a:solidFill>
                  <a:srgbClr val="333399"/>
                </a:solidFill>
              </a:rPr>
              <a:t>the collective use of high-performance computing resources for HPC.</a:t>
            </a:r>
            <a:endParaRPr lang="ru-RU" dirty="0">
              <a:solidFill>
                <a:srgbClr val="333399"/>
              </a:solidFill>
            </a:endParaRPr>
          </a:p>
          <a:p>
            <a:endParaRPr lang="en-US" dirty="0">
              <a:solidFill>
                <a:srgbClr val="333399"/>
              </a:solidFill>
            </a:endParaRPr>
          </a:p>
          <a:p>
            <a:r>
              <a:rPr lang="en-US" b="1" dirty="0">
                <a:solidFill>
                  <a:srgbClr val="333399"/>
                </a:solidFill>
              </a:rPr>
              <a:t>ISCC </a:t>
            </a:r>
            <a:r>
              <a:rPr lang="en-US" dirty="0">
                <a:solidFill>
                  <a:srgbClr val="333399"/>
                </a:solidFill>
              </a:rPr>
              <a:t>– one of the leading supercomputing centers of the</a:t>
            </a:r>
            <a:r>
              <a:rPr lang="ru-RU" dirty="0">
                <a:solidFill>
                  <a:srgbClr val="333399"/>
                </a:solidFill>
              </a:rPr>
              <a:t> </a:t>
            </a:r>
            <a:r>
              <a:rPr lang="en-US" dirty="0">
                <a:solidFill>
                  <a:srgbClr val="333399"/>
                </a:solidFill>
              </a:rPr>
              <a:t>Federal Agency for Scientific Organizations of Russia.</a:t>
            </a:r>
            <a:endParaRPr lang="ru-RU" dirty="0">
              <a:solidFill>
                <a:srgbClr val="333399"/>
              </a:solidFill>
            </a:endParaRPr>
          </a:p>
          <a:p>
            <a:endParaRPr lang="en-US" dirty="0">
              <a:solidFill>
                <a:srgbClr val="333399"/>
              </a:solidFill>
            </a:endParaRPr>
          </a:p>
          <a:p>
            <a:endParaRPr lang="ru-RU" dirty="0">
              <a:solidFill>
                <a:srgbClr val="333399"/>
              </a:solidFill>
            </a:endParaRPr>
          </a:p>
          <a:p>
            <a:endParaRPr lang="en-US" dirty="0">
              <a:solidFill>
                <a:srgbClr val="333399"/>
              </a:solidFill>
            </a:endParaRPr>
          </a:p>
          <a:p>
            <a:endParaRPr lang="en-US" dirty="0">
              <a:solidFill>
                <a:srgbClr val="333399"/>
              </a:solidFill>
            </a:endParaRPr>
          </a:p>
          <a:p>
            <a:endParaRPr lang="en-US" dirty="0">
              <a:solidFill>
                <a:srgbClr val="333399"/>
              </a:solidFill>
            </a:endParaRPr>
          </a:p>
          <a:p>
            <a:endParaRPr lang="en-US" dirty="0">
              <a:solidFill>
                <a:srgbClr val="333399"/>
              </a:solidFill>
            </a:endParaRPr>
          </a:p>
          <a:p>
            <a:endParaRPr lang="en-US" dirty="0">
              <a:solidFill>
                <a:srgbClr val="333399"/>
              </a:solidFill>
            </a:endParaRPr>
          </a:p>
          <a:p>
            <a:r>
              <a:rPr lang="en-US" dirty="0">
                <a:solidFill>
                  <a:srgbClr val="333399"/>
                </a:solidFill>
              </a:rPr>
              <a:t>Users of the center: </a:t>
            </a:r>
            <a:r>
              <a:rPr lang="en-US" b="1" dirty="0">
                <a:solidFill>
                  <a:srgbClr val="333399"/>
                </a:solidFill>
              </a:rPr>
              <a:t>&gt;150 </a:t>
            </a:r>
            <a:r>
              <a:rPr lang="en-US" dirty="0">
                <a:solidFill>
                  <a:srgbClr val="333399"/>
                </a:solidFill>
              </a:rPr>
              <a:t>employees of scientific and educational institutions of Siberia and the Far East, which perform calculations in areas: </a:t>
            </a:r>
          </a:p>
          <a:p>
            <a:pPr>
              <a:buFont typeface="Arial" pitchFamily="34" charset="0"/>
              <a:buChar char="•"/>
            </a:pPr>
            <a:r>
              <a:rPr lang="en-US" dirty="0">
                <a:solidFill>
                  <a:srgbClr val="333399"/>
                </a:solidFill>
              </a:rPr>
              <a:t>  </a:t>
            </a:r>
            <a:r>
              <a:rPr lang="en-US" dirty="0" err="1">
                <a:solidFill>
                  <a:srgbClr val="333399"/>
                </a:solidFill>
              </a:rPr>
              <a:t>nano</a:t>
            </a:r>
            <a:r>
              <a:rPr lang="en-US" dirty="0">
                <a:solidFill>
                  <a:srgbClr val="333399"/>
                </a:solidFill>
              </a:rPr>
              <a:t>-industry, </a:t>
            </a:r>
          </a:p>
          <a:p>
            <a:pPr>
              <a:buFont typeface="Arial" pitchFamily="34" charset="0"/>
              <a:buChar char="•"/>
            </a:pPr>
            <a:r>
              <a:rPr lang="en-US" dirty="0">
                <a:solidFill>
                  <a:srgbClr val="333399"/>
                </a:solidFill>
              </a:rPr>
              <a:t>  bioinformatics, </a:t>
            </a:r>
          </a:p>
          <a:p>
            <a:pPr>
              <a:buFont typeface="Arial" pitchFamily="34" charset="0"/>
              <a:buChar char="•"/>
            </a:pPr>
            <a:r>
              <a:rPr lang="en-US" dirty="0">
                <a:solidFill>
                  <a:srgbClr val="333399"/>
                </a:solidFill>
              </a:rPr>
              <a:t>  genomics, </a:t>
            </a:r>
          </a:p>
          <a:p>
            <a:pPr>
              <a:buFont typeface="Arial" pitchFamily="34" charset="0"/>
              <a:buChar char="•"/>
            </a:pPr>
            <a:r>
              <a:rPr lang="en-US" dirty="0">
                <a:solidFill>
                  <a:srgbClr val="333399"/>
                </a:solidFill>
              </a:rPr>
              <a:t>  energy security, </a:t>
            </a:r>
          </a:p>
          <a:p>
            <a:pPr>
              <a:buFont typeface="Arial" pitchFamily="34" charset="0"/>
              <a:buChar char="•"/>
            </a:pPr>
            <a:r>
              <a:rPr lang="en-US" dirty="0">
                <a:solidFill>
                  <a:srgbClr val="333399"/>
                </a:solidFill>
              </a:rPr>
              <a:t>  gamma-ray astronomy, </a:t>
            </a:r>
          </a:p>
          <a:p>
            <a:pPr>
              <a:buFont typeface="Arial" pitchFamily="34" charset="0"/>
              <a:buChar char="•"/>
            </a:pPr>
            <a:r>
              <a:rPr lang="en-US" dirty="0">
                <a:solidFill>
                  <a:srgbClr val="333399"/>
                </a:solidFill>
              </a:rPr>
              <a:t>  plasma physics, </a:t>
            </a:r>
          </a:p>
          <a:p>
            <a:pPr>
              <a:buFont typeface="Arial" pitchFamily="34" charset="0"/>
              <a:buChar char="•"/>
            </a:pPr>
            <a:r>
              <a:rPr lang="en-US" dirty="0">
                <a:solidFill>
                  <a:srgbClr val="333399"/>
                </a:solidFill>
              </a:rPr>
              <a:t>  cryptanalysis, </a:t>
            </a:r>
          </a:p>
          <a:p>
            <a:pPr>
              <a:buFont typeface="Arial" pitchFamily="34" charset="0"/>
              <a:buChar char="•"/>
            </a:pPr>
            <a:r>
              <a:rPr lang="en-US" dirty="0">
                <a:solidFill>
                  <a:srgbClr val="333399"/>
                </a:solidFill>
              </a:rPr>
              <a:t>  the study of complex information systems </a:t>
            </a:r>
          </a:p>
          <a:p>
            <a:r>
              <a:rPr lang="en-US" dirty="0">
                <a:solidFill>
                  <a:srgbClr val="333399"/>
                </a:solidFill>
              </a:rPr>
              <a:t>and many others</a:t>
            </a:r>
            <a:endParaRPr lang="ru-RU" dirty="0">
              <a:solidFill>
                <a:srgbClr val="333399"/>
              </a:solidFill>
            </a:endParaRPr>
          </a:p>
        </p:txBody>
      </p:sp>
      <p:sp>
        <p:nvSpPr>
          <p:cNvPr id="3" name="Text Box 4"/>
          <p:cNvSpPr txBox="1">
            <a:spLocks noChangeArrowheads="1"/>
          </p:cNvSpPr>
          <p:nvPr/>
        </p:nvSpPr>
        <p:spPr bwMode="auto">
          <a:xfrm>
            <a:off x="323850" y="857232"/>
            <a:ext cx="8569325" cy="769441"/>
          </a:xfrm>
          <a:prstGeom prst="rect">
            <a:avLst/>
          </a:prstGeom>
          <a:noFill/>
          <a:ln>
            <a:noFill/>
          </a:ln>
          <a:effectLst/>
        </p:spPr>
        <p:txBody>
          <a:bodyPr wrap="square">
            <a:spAutoFit/>
          </a:bodyPr>
          <a:lstStyle/>
          <a:p>
            <a:pPr algn="ctr">
              <a:defRPr/>
            </a:pPr>
            <a:r>
              <a:rPr lang="ru-RU" altLang="ru-RU" sz="2400" b="1" dirty="0">
                <a:solidFill>
                  <a:srgbClr val="CC0000"/>
                </a:solidFill>
              </a:rPr>
              <a:t>«</a:t>
            </a:r>
            <a:r>
              <a:rPr lang="en-US" altLang="ru-RU" sz="2400" b="1" dirty="0">
                <a:solidFill>
                  <a:srgbClr val="CC0000"/>
                </a:solidFill>
              </a:rPr>
              <a:t>Irkutsk supercomputer Center of SB RAS</a:t>
            </a:r>
            <a:r>
              <a:rPr lang="ru-RU" altLang="ru-RU" sz="2400" b="1" dirty="0">
                <a:solidFill>
                  <a:srgbClr val="CC0000"/>
                </a:solidFill>
              </a:rPr>
              <a:t>»</a:t>
            </a:r>
            <a:endParaRPr lang="ru-RU" altLang="ru-RU" sz="2400" dirty="0">
              <a:solidFill>
                <a:srgbClr val="CC0000"/>
              </a:solidFill>
            </a:endParaRPr>
          </a:p>
          <a:p>
            <a:pPr algn="ctr">
              <a:defRPr/>
            </a:pPr>
            <a:r>
              <a:rPr lang="en-US" altLang="ru-RU" sz="2000" dirty="0">
                <a:hlinkClick r:id="rId3"/>
              </a:rPr>
              <a:t>http://hpc.icc.ru</a:t>
            </a:r>
            <a:endParaRPr lang="ru-RU" altLang="ru-RU" dirty="0">
              <a:solidFill>
                <a:schemeClr val="accent2"/>
              </a:solidFill>
            </a:endParaRPr>
          </a:p>
        </p:txBody>
      </p:sp>
    </p:spTree>
    <p:extLst>
      <p:ext uri="{BB962C8B-B14F-4D97-AF65-F5344CB8AC3E}">
        <p14:creationId xmlns:p14="http://schemas.microsoft.com/office/powerpoint/2010/main" val="2563379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descr="http://hpc.icc.ru/images/matrosov.jpg"/>
          <p:cNvPicPr>
            <a:picLocks noChangeAspect="1" noChangeArrowheads="1"/>
          </p:cNvPicPr>
          <p:nvPr/>
        </p:nvPicPr>
        <p:blipFill>
          <a:blip r:embed="rId3" cstate="print"/>
          <a:stretch>
            <a:fillRect/>
          </a:stretch>
        </p:blipFill>
        <p:spPr bwMode="auto">
          <a:xfrm>
            <a:off x="785786" y="1928802"/>
            <a:ext cx="5138538" cy="3429024"/>
          </a:xfrm>
          <a:prstGeom prst="rect">
            <a:avLst/>
          </a:prstGeom>
          <a:noFill/>
          <a:ln>
            <a:noFill/>
          </a:ln>
          <a:effectLst>
            <a:outerShdw blurRad="50800" dist="127000" dir="2700000" algn="tl" rotWithShape="0">
              <a:schemeClr val="bg1">
                <a:lumMod val="65000"/>
                <a:alpha val="70000"/>
              </a:schemeClr>
            </a:outerShdw>
          </a:effectLst>
        </p:spPr>
      </p:pic>
      <p:pic>
        <p:nvPicPr>
          <p:cNvPr id="4" name="Picture 5" descr="http://hpc.icc.ru/images/matrosov-top50.jpg"/>
          <p:cNvPicPr>
            <a:picLocks noChangeAspect="1" noChangeArrowheads="1"/>
          </p:cNvPicPr>
          <p:nvPr/>
        </p:nvPicPr>
        <p:blipFill>
          <a:blip r:embed="rId4" cstate="print"/>
          <a:stretch>
            <a:fillRect/>
          </a:stretch>
        </p:blipFill>
        <p:spPr bwMode="auto">
          <a:xfrm>
            <a:off x="5000628" y="4071942"/>
            <a:ext cx="3357586" cy="2359870"/>
          </a:xfrm>
          <a:prstGeom prst="rect">
            <a:avLst/>
          </a:prstGeom>
          <a:noFill/>
          <a:ln>
            <a:noFill/>
          </a:ln>
          <a:effectLst>
            <a:outerShdw blurRad="50800" dist="127000" dir="2700000" algn="tl" rotWithShape="0">
              <a:schemeClr val="bg1">
                <a:lumMod val="75000"/>
                <a:alpha val="70000"/>
              </a:schemeClr>
            </a:outerShdw>
          </a:effectLst>
        </p:spPr>
      </p:pic>
      <p:sp>
        <p:nvSpPr>
          <p:cNvPr id="6" name="Прямоугольник 9"/>
          <p:cNvSpPr>
            <a:spLocks noChangeArrowheads="1"/>
          </p:cNvSpPr>
          <p:nvPr/>
        </p:nvSpPr>
        <p:spPr bwMode="auto">
          <a:xfrm>
            <a:off x="6286512" y="1928802"/>
            <a:ext cx="2071702" cy="2108269"/>
          </a:xfrm>
          <a:prstGeom prst="rect">
            <a:avLst/>
          </a:prstGeom>
          <a:noFill/>
          <a:ln w="9525">
            <a:noFill/>
            <a:miter lim="800000"/>
            <a:headEnd/>
            <a:tailEnd/>
          </a:ln>
        </p:spPr>
        <p:txBody>
          <a:bodyPr wrap="square">
            <a:spAutoFit/>
          </a:bodyPr>
          <a:lstStyle/>
          <a:p>
            <a:pPr algn="r"/>
            <a:r>
              <a:rPr lang="en-US" sz="1700" b="1" dirty="0">
                <a:solidFill>
                  <a:srgbClr val="333399"/>
                </a:solidFill>
                <a:latin typeface="Calibri" pitchFamily="34" charset="0"/>
              </a:rPr>
              <a:t>Computer cluster </a:t>
            </a:r>
            <a:r>
              <a:rPr lang="ru-RU" sz="1700" b="1" dirty="0">
                <a:solidFill>
                  <a:srgbClr val="333399"/>
                </a:solidFill>
                <a:latin typeface="Calibri" pitchFamily="34" charset="0"/>
              </a:rPr>
              <a:t>«</a:t>
            </a:r>
            <a:r>
              <a:rPr lang="en-US" sz="1700" b="1" dirty="0">
                <a:solidFill>
                  <a:srgbClr val="333399"/>
                </a:solidFill>
                <a:latin typeface="Calibri" pitchFamily="34" charset="0"/>
              </a:rPr>
              <a:t>Academician</a:t>
            </a:r>
            <a:r>
              <a:rPr lang="ru-RU" sz="1700" b="1" dirty="0">
                <a:solidFill>
                  <a:srgbClr val="333399"/>
                </a:solidFill>
                <a:latin typeface="Calibri" pitchFamily="34" charset="0"/>
              </a:rPr>
              <a:t> </a:t>
            </a:r>
            <a:endParaRPr lang="en-US" sz="1700" b="1" dirty="0">
              <a:solidFill>
                <a:srgbClr val="333399"/>
              </a:solidFill>
              <a:latin typeface="Calibri" pitchFamily="34" charset="0"/>
            </a:endParaRPr>
          </a:p>
          <a:p>
            <a:pPr algn="r"/>
            <a:r>
              <a:rPr lang="en-US" sz="1700" b="1" dirty="0">
                <a:solidFill>
                  <a:srgbClr val="333399"/>
                </a:solidFill>
                <a:latin typeface="Calibri" pitchFamily="34" charset="0"/>
              </a:rPr>
              <a:t>V</a:t>
            </a:r>
            <a:r>
              <a:rPr lang="ru-RU" sz="1700" b="1" dirty="0">
                <a:solidFill>
                  <a:srgbClr val="333399"/>
                </a:solidFill>
                <a:latin typeface="Calibri" pitchFamily="34" charset="0"/>
              </a:rPr>
              <a:t>.</a:t>
            </a:r>
            <a:r>
              <a:rPr lang="en-US" sz="1700" b="1" dirty="0">
                <a:solidFill>
                  <a:srgbClr val="333399"/>
                </a:solidFill>
                <a:latin typeface="Calibri" pitchFamily="34" charset="0"/>
              </a:rPr>
              <a:t>M</a:t>
            </a:r>
            <a:r>
              <a:rPr lang="ru-RU" sz="1700" b="1" dirty="0">
                <a:solidFill>
                  <a:srgbClr val="333399"/>
                </a:solidFill>
                <a:latin typeface="Calibri" pitchFamily="34" charset="0"/>
              </a:rPr>
              <a:t>. </a:t>
            </a:r>
            <a:r>
              <a:rPr lang="en-US" sz="1700" b="1" dirty="0">
                <a:solidFill>
                  <a:srgbClr val="333399"/>
                </a:solidFill>
                <a:latin typeface="Calibri" pitchFamily="34" charset="0"/>
              </a:rPr>
              <a:t>Matrosov</a:t>
            </a:r>
            <a:r>
              <a:rPr lang="ru-RU" sz="1700" b="1" dirty="0">
                <a:solidFill>
                  <a:srgbClr val="333399"/>
                </a:solidFill>
                <a:latin typeface="Calibri" pitchFamily="34" charset="0"/>
              </a:rPr>
              <a:t>»</a:t>
            </a:r>
          </a:p>
          <a:p>
            <a:pPr algn="r"/>
            <a:endParaRPr lang="en-US" sz="1600" b="1" dirty="0">
              <a:solidFill>
                <a:srgbClr val="333399"/>
              </a:solidFill>
              <a:latin typeface="Calibri" pitchFamily="34" charset="0"/>
            </a:endParaRPr>
          </a:p>
          <a:p>
            <a:pPr algn="r"/>
            <a:endParaRPr lang="ru-RU" sz="1600" b="1" dirty="0">
              <a:solidFill>
                <a:srgbClr val="333399"/>
              </a:solidFill>
              <a:latin typeface="Calibri" pitchFamily="34" charset="0"/>
            </a:endParaRPr>
          </a:p>
          <a:p>
            <a:pPr algn="r"/>
            <a:r>
              <a:rPr lang="en-US" sz="1600" dirty="0">
                <a:solidFill>
                  <a:srgbClr val="333399"/>
                </a:solidFill>
                <a:latin typeface="Calibri" pitchFamily="34" charset="0"/>
              </a:rPr>
              <a:t>Pos. #26</a:t>
            </a:r>
            <a:endParaRPr lang="ru-RU" sz="1600" dirty="0">
              <a:solidFill>
                <a:srgbClr val="333399"/>
              </a:solidFill>
              <a:latin typeface="Calibri" pitchFamily="34" charset="0"/>
            </a:endParaRPr>
          </a:p>
          <a:p>
            <a:pPr algn="r"/>
            <a:r>
              <a:rPr lang="en-US" sz="1600" dirty="0">
                <a:solidFill>
                  <a:srgbClr val="333399"/>
                </a:solidFill>
                <a:latin typeface="Calibri" pitchFamily="34" charset="0"/>
              </a:rPr>
              <a:t>Ed. #16</a:t>
            </a:r>
            <a:endParaRPr lang="ru-RU" sz="1600" i="1" dirty="0">
              <a:solidFill>
                <a:srgbClr val="333399"/>
              </a:solidFill>
              <a:latin typeface="Calibri" pitchFamily="34" charset="0"/>
            </a:endParaRPr>
          </a:p>
          <a:p>
            <a:pPr algn="r"/>
            <a:r>
              <a:rPr lang="en-US" sz="1600" dirty="0">
                <a:solidFill>
                  <a:srgbClr val="333399"/>
                </a:solidFill>
                <a:latin typeface="Calibri" pitchFamily="34" charset="0"/>
              </a:rPr>
              <a:t>TOP</a:t>
            </a:r>
            <a:r>
              <a:rPr lang="ru-RU" sz="1600" dirty="0">
                <a:solidFill>
                  <a:srgbClr val="333399"/>
                </a:solidFill>
                <a:latin typeface="Calibri" pitchFamily="34" charset="0"/>
              </a:rPr>
              <a:t>-50 </a:t>
            </a:r>
            <a:r>
              <a:rPr lang="en-US" sz="1600" dirty="0">
                <a:solidFill>
                  <a:srgbClr val="333399"/>
                </a:solidFill>
                <a:latin typeface="Calibri" pitchFamily="34" charset="0"/>
              </a:rPr>
              <a:t>C.I.S.</a:t>
            </a:r>
            <a:endParaRPr lang="ru-RU" sz="1600" dirty="0">
              <a:solidFill>
                <a:srgbClr val="333399"/>
              </a:solidFill>
              <a:latin typeface="Calibri" pitchFamily="34" charset="0"/>
            </a:endParaRPr>
          </a:p>
        </p:txBody>
      </p:sp>
      <p:sp>
        <p:nvSpPr>
          <p:cNvPr id="7" name="Text Box 4"/>
          <p:cNvSpPr txBox="1">
            <a:spLocks noChangeArrowheads="1"/>
          </p:cNvSpPr>
          <p:nvPr/>
        </p:nvSpPr>
        <p:spPr bwMode="auto">
          <a:xfrm>
            <a:off x="323850" y="857232"/>
            <a:ext cx="8569325" cy="769441"/>
          </a:xfrm>
          <a:prstGeom prst="rect">
            <a:avLst/>
          </a:prstGeom>
          <a:noFill/>
          <a:ln>
            <a:noFill/>
          </a:ln>
          <a:effectLst/>
        </p:spPr>
        <p:txBody>
          <a:bodyPr wrap="square">
            <a:spAutoFit/>
          </a:bodyPr>
          <a:lstStyle/>
          <a:p>
            <a:pPr algn="ctr">
              <a:defRPr/>
            </a:pPr>
            <a:r>
              <a:rPr lang="ru-RU" altLang="ru-RU" sz="2400" b="1" dirty="0">
                <a:solidFill>
                  <a:srgbClr val="CC0000"/>
                </a:solidFill>
              </a:rPr>
              <a:t>«</a:t>
            </a:r>
            <a:r>
              <a:rPr lang="en-US" altLang="ru-RU" sz="2400" b="1" dirty="0">
                <a:solidFill>
                  <a:srgbClr val="CC0000"/>
                </a:solidFill>
              </a:rPr>
              <a:t>Irkutsk supercomputer Center of SB RAS</a:t>
            </a:r>
            <a:r>
              <a:rPr lang="ru-RU" altLang="ru-RU" sz="2400" b="1" dirty="0">
                <a:solidFill>
                  <a:srgbClr val="CC0000"/>
                </a:solidFill>
              </a:rPr>
              <a:t>»</a:t>
            </a:r>
            <a:endParaRPr lang="ru-RU" altLang="ru-RU" sz="2400" dirty="0">
              <a:solidFill>
                <a:srgbClr val="CC0000"/>
              </a:solidFill>
            </a:endParaRPr>
          </a:p>
          <a:p>
            <a:pPr algn="ctr">
              <a:defRPr/>
            </a:pPr>
            <a:r>
              <a:rPr lang="en-US" altLang="ru-RU" sz="2000" dirty="0">
                <a:hlinkClick r:id="rId5"/>
              </a:rPr>
              <a:t>http://hpc.icc.ru</a:t>
            </a:r>
            <a:endParaRPr lang="ru-RU" altLang="ru-RU" dirty="0">
              <a:solidFill>
                <a:schemeClr val="accent2"/>
              </a:solidFill>
            </a:endParaRPr>
          </a:p>
        </p:txBody>
      </p:sp>
    </p:spTree>
    <p:extLst>
      <p:ext uri="{BB962C8B-B14F-4D97-AF65-F5344CB8AC3E}">
        <p14:creationId xmlns:p14="http://schemas.microsoft.com/office/powerpoint/2010/main" val="3845528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https://encrypted-tbn1.gstatic.com/images?q=tbn:ANd9GcQ-E2T-_unkvpye3wZvOn9nLs8lQFY142WFChdy6dP21rwnaCYW"/>
          <p:cNvPicPr>
            <a:picLocks noChangeAspect="1" noChangeArrowheads="1"/>
          </p:cNvPicPr>
          <p:nvPr/>
        </p:nvPicPr>
        <p:blipFill>
          <a:blip r:embed="rId3" cstate="print"/>
          <a:srcRect r="25925"/>
          <a:stretch>
            <a:fillRect/>
          </a:stretch>
        </p:blipFill>
        <p:spPr bwMode="auto">
          <a:xfrm>
            <a:off x="6370653" y="4371667"/>
            <a:ext cx="1773247" cy="1709902"/>
          </a:xfrm>
          <a:prstGeom prst="rect">
            <a:avLst/>
          </a:prstGeom>
          <a:noFill/>
          <a:ln w="9525">
            <a:noFill/>
            <a:miter lim="800000"/>
            <a:headEnd/>
            <a:tailEnd/>
          </a:ln>
        </p:spPr>
      </p:pic>
      <p:sp>
        <p:nvSpPr>
          <p:cNvPr id="17412" name="Text Box 4"/>
          <p:cNvSpPr txBox="1">
            <a:spLocks noChangeArrowheads="1"/>
          </p:cNvSpPr>
          <p:nvPr/>
        </p:nvSpPr>
        <p:spPr bwMode="auto">
          <a:xfrm>
            <a:off x="323850" y="1857364"/>
            <a:ext cx="8569325" cy="4124206"/>
          </a:xfrm>
          <a:prstGeom prst="rect">
            <a:avLst/>
          </a:prstGeom>
          <a:noFill/>
          <a:ln>
            <a:noFill/>
          </a:ln>
          <a:effectLst/>
        </p:spPr>
        <p:txBody>
          <a:bodyPr wrap="square">
            <a:spAutoFit/>
          </a:bodyPr>
          <a:lstStyle/>
          <a:p>
            <a:r>
              <a:rPr lang="en-US" dirty="0">
                <a:solidFill>
                  <a:srgbClr val="333399"/>
                </a:solidFill>
              </a:rPr>
              <a:t>Possible areas for commercial use of high-performance computing resources of the Irkutsk Supercomputer Center:</a:t>
            </a:r>
            <a:endParaRPr lang="ru-RU" dirty="0">
              <a:solidFill>
                <a:srgbClr val="333399"/>
              </a:solidFill>
            </a:endParaRPr>
          </a:p>
          <a:p>
            <a:endParaRPr lang="en-US" sz="1000" dirty="0">
              <a:solidFill>
                <a:srgbClr val="333399"/>
              </a:solidFill>
            </a:endParaRPr>
          </a:p>
          <a:p>
            <a:pPr eaLnBrk="1" hangingPunct="1">
              <a:buFont typeface="Arial" charset="0"/>
              <a:buChar char="•"/>
            </a:pPr>
            <a:r>
              <a:rPr lang="en-US" altLang="ru-RU" dirty="0">
                <a:solidFill>
                  <a:srgbClr val="333399"/>
                </a:solidFill>
              </a:rPr>
              <a:t>   </a:t>
            </a:r>
            <a:r>
              <a:rPr lang="en-US" dirty="0">
                <a:solidFill>
                  <a:srgbClr val="333399"/>
                </a:solidFill>
              </a:rPr>
              <a:t>aircraft building and space</a:t>
            </a:r>
          </a:p>
          <a:p>
            <a:pPr eaLnBrk="1" hangingPunct="1">
              <a:buFont typeface="Arial" charset="0"/>
              <a:buChar char="•"/>
            </a:pPr>
            <a:r>
              <a:rPr lang="en-US" dirty="0">
                <a:solidFill>
                  <a:srgbClr val="333399"/>
                </a:solidFill>
              </a:rPr>
              <a:t>   motor industry</a:t>
            </a:r>
          </a:p>
          <a:p>
            <a:pPr eaLnBrk="1" hangingPunct="1">
              <a:buFont typeface="Arial" charset="0"/>
              <a:buChar char="•"/>
            </a:pPr>
            <a:r>
              <a:rPr lang="en-US" dirty="0">
                <a:solidFill>
                  <a:srgbClr val="333399"/>
                </a:solidFill>
              </a:rPr>
              <a:t>   power engineering</a:t>
            </a:r>
          </a:p>
          <a:p>
            <a:pPr eaLnBrk="1" hangingPunct="1">
              <a:buFont typeface="Arial" charset="0"/>
              <a:buChar char="•"/>
            </a:pPr>
            <a:r>
              <a:rPr lang="en-US" dirty="0">
                <a:solidFill>
                  <a:srgbClr val="333399"/>
                </a:solidFill>
              </a:rPr>
              <a:t>   metallurgy</a:t>
            </a:r>
          </a:p>
          <a:p>
            <a:pPr eaLnBrk="1" hangingPunct="1">
              <a:buFont typeface="Arial" charset="0"/>
              <a:buChar char="•"/>
            </a:pPr>
            <a:r>
              <a:rPr lang="en-US" dirty="0">
                <a:solidFill>
                  <a:srgbClr val="333399"/>
                </a:solidFill>
              </a:rPr>
              <a:t>   chemical industry</a:t>
            </a:r>
          </a:p>
          <a:p>
            <a:pPr eaLnBrk="1" hangingPunct="1">
              <a:buFont typeface="Arial" charset="0"/>
              <a:buChar char="•"/>
            </a:pPr>
            <a:r>
              <a:rPr lang="en-US" dirty="0">
                <a:solidFill>
                  <a:srgbClr val="333399"/>
                </a:solidFill>
              </a:rPr>
              <a:t>   pharmaceutics</a:t>
            </a:r>
          </a:p>
          <a:p>
            <a:pPr eaLnBrk="1" hangingPunct="1">
              <a:buFont typeface="Arial" charset="0"/>
              <a:buChar char="•"/>
            </a:pPr>
            <a:r>
              <a:rPr lang="en-US" dirty="0">
                <a:solidFill>
                  <a:srgbClr val="333399"/>
                </a:solidFill>
              </a:rPr>
              <a:t>   medicine</a:t>
            </a:r>
          </a:p>
          <a:p>
            <a:pPr eaLnBrk="1" hangingPunct="1">
              <a:buFont typeface="Arial" charset="0"/>
              <a:buChar char="•"/>
            </a:pPr>
            <a:r>
              <a:rPr lang="en-US" dirty="0">
                <a:solidFill>
                  <a:srgbClr val="333399"/>
                </a:solidFill>
              </a:rPr>
              <a:t>   exploration</a:t>
            </a:r>
          </a:p>
          <a:p>
            <a:pPr eaLnBrk="1" hangingPunct="1">
              <a:buFont typeface="Arial" charset="0"/>
              <a:buChar char="•"/>
            </a:pPr>
            <a:r>
              <a:rPr lang="en-US" dirty="0">
                <a:solidFill>
                  <a:srgbClr val="333399"/>
                </a:solidFill>
              </a:rPr>
              <a:t>   climate research</a:t>
            </a:r>
          </a:p>
          <a:p>
            <a:pPr eaLnBrk="1" hangingPunct="1">
              <a:buFont typeface="Arial" charset="0"/>
              <a:buChar char="•"/>
            </a:pPr>
            <a:r>
              <a:rPr lang="en-US" dirty="0">
                <a:solidFill>
                  <a:srgbClr val="333399"/>
                </a:solidFill>
              </a:rPr>
              <a:t>   traffic control</a:t>
            </a:r>
          </a:p>
          <a:p>
            <a:pPr eaLnBrk="1" hangingPunct="1">
              <a:buFont typeface="Arial" charset="0"/>
              <a:buChar char="•"/>
            </a:pPr>
            <a:r>
              <a:rPr lang="en-US" dirty="0">
                <a:solidFill>
                  <a:srgbClr val="333399"/>
                </a:solidFill>
              </a:rPr>
              <a:t>   environmental monitoring</a:t>
            </a:r>
          </a:p>
          <a:p>
            <a:pPr eaLnBrk="1" hangingPunct="1"/>
            <a:r>
              <a:rPr lang="en-US" altLang="ru-RU" dirty="0">
                <a:solidFill>
                  <a:srgbClr val="333399"/>
                </a:solidFill>
              </a:rPr>
              <a:t>etc.</a:t>
            </a:r>
            <a:endParaRPr lang="ru-RU" altLang="ru-RU" dirty="0">
              <a:solidFill>
                <a:srgbClr val="333399"/>
              </a:solidFill>
            </a:endParaRPr>
          </a:p>
        </p:txBody>
      </p:sp>
      <p:pic>
        <p:nvPicPr>
          <p:cNvPr id="3" name="Picture 11" descr="explicit_4"/>
          <p:cNvPicPr>
            <a:picLocks noChangeAspect="1" noChangeArrowheads="1"/>
          </p:cNvPicPr>
          <p:nvPr/>
        </p:nvPicPr>
        <p:blipFill>
          <a:blip r:embed="rId4" cstate="print"/>
          <a:srcRect/>
          <a:stretch>
            <a:fillRect/>
          </a:stretch>
        </p:blipFill>
        <p:spPr bwMode="auto">
          <a:xfrm>
            <a:off x="4357686" y="2371403"/>
            <a:ext cx="1571636" cy="1828999"/>
          </a:xfrm>
          <a:prstGeom prst="rect">
            <a:avLst/>
          </a:prstGeom>
          <a:noFill/>
          <a:ln w="9525">
            <a:noFill/>
            <a:miter lim="800000"/>
            <a:headEnd/>
            <a:tailEnd/>
          </a:ln>
        </p:spPr>
      </p:pic>
      <p:pic>
        <p:nvPicPr>
          <p:cNvPr id="5" name="Picture 8"/>
          <p:cNvPicPr>
            <a:picLocks noChangeAspect="1" noChangeArrowheads="1"/>
          </p:cNvPicPr>
          <p:nvPr/>
        </p:nvPicPr>
        <p:blipFill>
          <a:blip r:embed="rId5" cstate="print"/>
          <a:srcRect/>
          <a:stretch>
            <a:fillRect/>
          </a:stretch>
        </p:blipFill>
        <p:spPr bwMode="auto">
          <a:xfrm>
            <a:off x="4478940" y="4311301"/>
            <a:ext cx="2063145" cy="1832343"/>
          </a:xfrm>
          <a:prstGeom prst="rect">
            <a:avLst/>
          </a:prstGeom>
          <a:noFill/>
          <a:ln w="9525">
            <a:noFill/>
            <a:miter lim="800000"/>
            <a:headEnd/>
            <a:tailEnd/>
          </a:ln>
        </p:spPr>
      </p:pic>
      <p:pic>
        <p:nvPicPr>
          <p:cNvPr id="7" name="Picture 11" descr="http://upload.wikimedia.org/wikipedia/commons/thumb/9/9e/Parallel_telomere_quadruple.png/300px-Parallel_telomere_quadruple.png"/>
          <p:cNvPicPr>
            <a:picLocks noChangeAspect="1" noChangeArrowheads="1"/>
          </p:cNvPicPr>
          <p:nvPr/>
        </p:nvPicPr>
        <p:blipFill>
          <a:blip r:embed="rId6" cstate="print"/>
          <a:srcRect/>
          <a:stretch>
            <a:fillRect/>
          </a:stretch>
        </p:blipFill>
        <p:spPr bwMode="auto">
          <a:xfrm>
            <a:off x="6125453" y="2371403"/>
            <a:ext cx="2089885" cy="1908339"/>
          </a:xfrm>
          <a:prstGeom prst="rect">
            <a:avLst/>
          </a:prstGeom>
          <a:noFill/>
          <a:ln w="9525">
            <a:noFill/>
            <a:miter lim="800000"/>
            <a:headEnd/>
            <a:tailEnd/>
          </a:ln>
        </p:spPr>
      </p:pic>
      <p:sp>
        <p:nvSpPr>
          <p:cNvPr id="8" name="Text Box 4"/>
          <p:cNvSpPr txBox="1">
            <a:spLocks noChangeArrowheads="1"/>
          </p:cNvSpPr>
          <p:nvPr/>
        </p:nvSpPr>
        <p:spPr bwMode="auto">
          <a:xfrm>
            <a:off x="323850" y="857232"/>
            <a:ext cx="8569325" cy="769441"/>
          </a:xfrm>
          <a:prstGeom prst="rect">
            <a:avLst/>
          </a:prstGeom>
          <a:noFill/>
          <a:ln>
            <a:noFill/>
          </a:ln>
          <a:effectLst/>
        </p:spPr>
        <p:txBody>
          <a:bodyPr wrap="square">
            <a:spAutoFit/>
          </a:bodyPr>
          <a:lstStyle/>
          <a:p>
            <a:pPr algn="ctr">
              <a:defRPr/>
            </a:pPr>
            <a:r>
              <a:rPr lang="ru-RU" altLang="ru-RU" sz="2400" b="1" dirty="0">
                <a:solidFill>
                  <a:srgbClr val="CC0000"/>
                </a:solidFill>
              </a:rPr>
              <a:t>«</a:t>
            </a:r>
            <a:r>
              <a:rPr lang="en-US" altLang="ru-RU" sz="2400" b="1" dirty="0">
                <a:solidFill>
                  <a:srgbClr val="CC0000"/>
                </a:solidFill>
              </a:rPr>
              <a:t>Irkutsk supercomputer Center of SB RAS</a:t>
            </a:r>
            <a:r>
              <a:rPr lang="ru-RU" altLang="ru-RU" sz="2400" b="1" dirty="0">
                <a:solidFill>
                  <a:srgbClr val="CC0000"/>
                </a:solidFill>
              </a:rPr>
              <a:t>»</a:t>
            </a:r>
            <a:endParaRPr lang="ru-RU" altLang="ru-RU" sz="2400" dirty="0">
              <a:solidFill>
                <a:srgbClr val="CC0000"/>
              </a:solidFill>
            </a:endParaRPr>
          </a:p>
          <a:p>
            <a:pPr algn="ctr">
              <a:defRPr/>
            </a:pPr>
            <a:r>
              <a:rPr lang="en-US" altLang="ru-RU" sz="2000" dirty="0">
                <a:hlinkClick r:id="rId7"/>
              </a:rPr>
              <a:t>http://hpc.icc.ru</a:t>
            </a:r>
            <a:endParaRPr lang="ru-RU" altLang="ru-RU" dirty="0">
              <a:solidFill>
                <a:schemeClr val="accent2"/>
              </a:solidFill>
            </a:endParaRPr>
          </a:p>
        </p:txBody>
      </p:sp>
    </p:spTree>
    <p:extLst>
      <p:ext uri="{BB962C8B-B14F-4D97-AF65-F5344CB8AC3E}">
        <p14:creationId xmlns:p14="http://schemas.microsoft.com/office/powerpoint/2010/main" val="3340593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250825" y="857250"/>
            <a:ext cx="8642350" cy="519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b="1" dirty="0">
                <a:solidFill>
                  <a:srgbClr val="CC0000"/>
                </a:solidFill>
              </a:rPr>
              <a:t>Shared Equipment Center of Integrated information and computing network of Irkutsk Research and Educational Complex</a:t>
            </a:r>
          </a:p>
          <a:p>
            <a:pPr algn="ctr" eaLnBrk="1" hangingPunct="1"/>
            <a:endParaRPr lang="en-US" altLang="ru-RU" b="1" dirty="0">
              <a:solidFill>
                <a:srgbClr val="CC0000"/>
              </a:solidFill>
            </a:endParaRPr>
          </a:p>
          <a:p>
            <a:pPr indent="355600" algn="just" eaLnBrk="1" hangingPunct="1"/>
            <a:r>
              <a:rPr lang="en-US" altLang="ru-RU" sz="1600" b="1" dirty="0">
                <a:solidFill>
                  <a:srgbClr val="000099"/>
                </a:solidFill>
              </a:rPr>
              <a:t>Within the frames of the Complex Project related to </a:t>
            </a:r>
            <a:r>
              <a:rPr lang="en-US" altLang="ru-RU" sz="1600" b="1" dirty="0" err="1">
                <a:solidFill>
                  <a:srgbClr val="000099"/>
                </a:solidFill>
              </a:rPr>
              <a:t>informatization</a:t>
            </a:r>
            <a:r>
              <a:rPr lang="en-US" altLang="ru-RU" sz="1600" b="1" dirty="0">
                <a:solidFill>
                  <a:srgbClr val="000099"/>
                </a:solidFill>
              </a:rPr>
              <a:t> </a:t>
            </a:r>
            <a:r>
              <a:rPr lang="ru-RU" altLang="ru-RU" sz="1600" b="1" dirty="0">
                <a:solidFill>
                  <a:srgbClr val="000099"/>
                </a:solidFill>
              </a:rPr>
              <a:t> </a:t>
            </a:r>
            <a:r>
              <a:rPr lang="en-US" altLang="ru-RU" sz="1600" b="1" dirty="0">
                <a:solidFill>
                  <a:srgbClr val="000099"/>
                </a:solidFill>
              </a:rPr>
              <a:t>of science and education, Irkutsk Scientific Center (SB of RAS) has created </a:t>
            </a:r>
            <a:r>
              <a:rPr lang="en-US" altLang="ru-RU" sz="1600" b="1" dirty="0">
                <a:solidFill>
                  <a:srgbClr val="6600CC"/>
                </a:solidFill>
              </a:rPr>
              <a:t>An Integrated Information-Computing Network of Irkutsk Scientific and Educational Complex </a:t>
            </a:r>
            <a:r>
              <a:rPr lang="ru-RU" altLang="ru-RU" sz="1600" b="1" dirty="0">
                <a:solidFill>
                  <a:srgbClr val="000099"/>
                </a:solidFill>
              </a:rPr>
              <a:t>(</a:t>
            </a:r>
            <a:r>
              <a:rPr lang="en-US" altLang="ru-RU" sz="1600" b="1" dirty="0">
                <a:solidFill>
                  <a:srgbClr val="000099"/>
                </a:solidFill>
              </a:rPr>
              <a:t>IICN IRNOK</a:t>
            </a:r>
            <a:r>
              <a:rPr lang="ru-RU" altLang="ru-RU" sz="1600" b="1" dirty="0">
                <a:solidFill>
                  <a:srgbClr val="000099"/>
                </a:solidFill>
              </a:rPr>
              <a:t>)</a:t>
            </a:r>
            <a:r>
              <a:rPr lang="en-US" altLang="ru-RU" sz="1600" b="1" dirty="0">
                <a:solidFill>
                  <a:srgbClr val="000099"/>
                </a:solidFill>
              </a:rPr>
              <a:t>, which has the main line throughput up to </a:t>
            </a:r>
            <a:r>
              <a:rPr lang="ru-RU" altLang="ru-RU" sz="1600" b="1" dirty="0">
                <a:solidFill>
                  <a:srgbClr val="000099"/>
                </a:solidFill>
              </a:rPr>
              <a:t>1</a:t>
            </a:r>
            <a:r>
              <a:rPr lang="en-US" altLang="ru-RU" sz="1600" b="1" dirty="0">
                <a:solidFill>
                  <a:srgbClr val="000099"/>
                </a:solidFill>
              </a:rPr>
              <a:t>Gb</a:t>
            </a:r>
            <a:r>
              <a:rPr lang="ru-RU" altLang="ru-RU" sz="1600" b="1" dirty="0">
                <a:solidFill>
                  <a:srgbClr val="000099"/>
                </a:solidFill>
              </a:rPr>
              <a:t>/</a:t>
            </a:r>
            <a:r>
              <a:rPr lang="en-US" altLang="ru-RU" sz="1600" b="1" dirty="0">
                <a:solidFill>
                  <a:srgbClr val="000099"/>
                </a:solidFill>
              </a:rPr>
              <a:t>s</a:t>
            </a:r>
            <a:r>
              <a:rPr lang="ru-RU" altLang="ru-RU" sz="1600" b="1" dirty="0">
                <a:solidFill>
                  <a:srgbClr val="000099"/>
                </a:solidFill>
              </a:rPr>
              <a:t>, </a:t>
            </a:r>
          </a:p>
          <a:p>
            <a:pPr indent="355600" algn="just"/>
            <a:r>
              <a:rPr lang="en-US" altLang="ru-RU" sz="1600" b="1" dirty="0">
                <a:solidFill>
                  <a:srgbClr val="000099"/>
                </a:solidFill>
              </a:rPr>
              <a:t>presumes the access to Global Networks</a:t>
            </a:r>
            <a:r>
              <a:rPr lang="ru-RU" altLang="ru-RU" sz="1600" b="1" dirty="0">
                <a:solidFill>
                  <a:srgbClr val="000099"/>
                </a:solidFill>
              </a:rPr>
              <a:t> </a:t>
            </a:r>
            <a:r>
              <a:rPr lang="en-US" altLang="ru-RU" sz="1600" b="1" dirty="0">
                <a:solidFill>
                  <a:srgbClr val="000099"/>
                </a:solidFill>
              </a:rPr>
              <a:t>and also to the regional  nodes </a:t>
            </a:r>
            <a:r>
              <a:rPr lang="ru-RU" altLang="ru-RU" sz="1600" b="1" dirty="0">
                <a:solidFill>
                  <a:srgbClr val="000099"/>
                </a:solidFill>
              </a:rPr>
              <a:t>узел </a:t>
            </a:r>
            <a:r>
              <a:rPr lang="en-US" altLang="ru-RU" sz="1600" b="1" dirty="0">
                <a:solidFill>
                  <a:srgbClr val="000099"/>
                </a:solidFill>
              </a:rPr>
              <a:t>of access to </a:t>
            </a:r>
            <a:r>
              <a:rPr lang="ru-RU" altLang="ru-RU" sz="1600" b="1" dirty="0">
                <a:solidFill>
                  <a:srgbClr val="000099"/>
                </a:solidFill>
              </a:rPr>
              <a:t>СПД </a:t>
            </a:r>
            <a:r>
              <a:rPr lang="en-US" altLang="ru-RU" sz="1600" b="1" dirty="0">
                <a:solidFill>
                  <a:srgbClr val="000099"/>
                </a:solidFill>
              </a:rPr>
              <a:t>(SB of RAS). There also are nodes of access for the networks of the </a:t>
            </a:r>
            <a:r>
              <a:rPr lang="ru-RU" altLang="ru-RU" sz="1600" b="1" dirty="0">
                <a:solidFill>
                  <a:srgbClr val="000099"/>
                </a:solidFill>
              </a:rPr>
              <a:t> </a:t>
            </a:r>
            <a:r>
              <a:rPr lang="en-US" altLang="ru-RU" sz="1600" b="1" dirty="0">
                <a:solidFill>
                  <a:srgbClr val="000099"/>
                </a:solidFill>
              </a:rPr>
              <a:t>Buryat Republic Scientific Center (SB of RAS)</a:t>
            </a:r>
            <a:r>
              <a:rPr lang="ru-RU" altLang="ru-RU" sz="1600" b="1" dirty="0">
                <a:solidFill>
                  <a:srgbClr val="000099"/>
                </a:solidFill>
              </a:rPr>
              <a:t>, </a:t>
            </a:r>
            <a:r>
              <a:rPr lang="en-US" altLang="ru-RU" sz="1600" b="1" dirty="0">
                <a:solidFill>
                  <a:srgbClr val="000099"/>
                </a:solidFill>
              </a:rPr>
              <a:t>for Chita State </a:t>
            </a:r>
            <a:r>
              <a:rPr lang="en-US" altLang="ru-RU" sz="1600" b="1" dirty="0" err="1">
                <a:solidFill>
                  <a:srgbClr val="000099"/>
                </a:solidFill>
              </a:rPr>
              <a:t>Unioversity</a:t>
            </a:r>
            <a:r>
              <a:rPr lang="en-US" altLang="ru-RU" sz="1600" b="1" dirty="0">
                <a:solidFill>
                  <a:srgbClr val="000099"/>
                </a:solidFill>
              </a:rPr>
              <a:t> and for the </a:t>
            </a:r>
            <a:r>
              <a:rPr lang="en-US" altLang="ru-RU" sz="1600" b="1" dirty="0" err="1">
                <a:solidFill>
                  <a:srgbClr val="000099"/>
                </a:solidFill>
              </a:rPr>
              <a:t>ChIPREK</a:t>
            </a:r>
            <a:r>
              <a:rPr lang="en-US" altLang="ru-RU" sz="1600" b="1" dirty="0">
                <a:solidFill>
                  <a:srgbClr val="000099"/>
                </a:solidFill>
              </a:rPr>
              <a:t> (SB of RAS) </a:t>
            </a:r>
            <a:r>
              <a:rPr lang="ru-RU" altLang="ru-RU" sz="1600" b="1" dirty="0">
                <a:solidFill>
                  <a:srgbClr val="000099"/>
                </a:solidFill>
              </a:rPr>
              <a:t>(</a:t>
            </a:r>
            <a:r>
              <a:rPr lang="en-US" altLang="ru-RU" sz="1600" b="1" dirty="0">
                <a:solidFill>
                  <a:srgbClr val="000099"/>
                </a:solidFill>
              </a:rPr>
              <a:t>S</a:t>
            </a:r>
            <a:r>
              <a:rPr lang="ru-RU" altLang="ru-RU" sz="1600" b="1" dirty="0">
                <a:solidFill>
                  <a:srgbClr val="000099"/>
                </a:solidFill>
              </a:rPr>
              <a:t>.</a:t>
            </a:r>
            <a:r>
              <a:rPr lang="en-US" altLang="ru-RU" sz="1600" b="1" dirty="0">
                <a:solidFill>
                  <a:srgbClr val="000099"/>
                </a:solidFill>
              </a:rPr>
              <a:t>N</a:t>
            </a:r>
            <a:r>
              <a:rPr lang="ru-RU" altLang="ru-RU" sz="1600" b="1" dirty="0">
                <a:solidFill>
                  <a:srgbClr val="000099"/>
                </a:solidFill>
              </a:rPr>
              <a:t>.</a:t>
            </a:r>
            <a:r>
              <a:rPr lang="en-US" altLang="ru-RU" sz="1600" b="1" dirty="0" err="1">
                <a:solidFill>
                  <a:srgbClr val="000099"/>
                </a:solidFill>
              </a:rPr>
              <a:t>Vassilyev</a:t>
            </a:r>
            <a:r>
              <a:rPr lang="en-US" altLang="ru-RU" sz="1600" b="1" dirty="0">
                <a:solidFill>
                  <a:srgbClr val="000099"/>
                </a:solidFill>
              </a:rPr>
              <a:t>,</a:t>
            </a:r>
            <a:r>
              <a:rPr lang="ru-RU" altLang="ru-RU" sz="1600" b="1" dirty="0">
                <a:solidFill>
                  <a:srgbClr val="000099"/>
                </a:solidFill>
              </a:rPr>
              <a:t> </a:t>
            </a:r>
            <a:r>
              <a:rPr lang="en-US" altLang="ru-RU" sz="1600" b="1" dirty="0" err="1">
                <a:solidFill>
                  <a:srgbClr val="000099"/>
                </a:solidFill>
              </a:rPr>
              <a:t>I.V.Bychkov</a:t>
            </a:r>
            <a:r>
              <a:rPr lang="ru-RU" altLang="ru-RU" sz="1600" b="1" dirty="0">
                <a:solidFill>
                  <a:srgbClr val="000099"/>
                </a:solidFill>
              </a:rPr>
              <a:t>). </a:t>
            </a:r>
            <a:r>
              <a:rPr lang="en-US" altLang="ru-RU" sz="1600" b="1" dirty="0">
                <a:solidFill>
                  <a:srgbClr val="000099"/>
                </a:solidFill>
              </a:rPr>
              <a:t>IRNOK</a:t>
            </a:r>
            <a:r>
              <a:rPr lang="ru-RU" altLang="ru-RU" sz="1600" b="1" dirty="0">
                <a:solidFill>
                  <a:srgbClr val="000099"/>
                </a:solidFill>
              </a:rPr>
              <a:t> </a:t>
            </a:r>
            <a:r>
              <a:rPr lang="en-US" altLang="ru-RU" sz="1600" b="1" dirty="0">
                <a:solidFill>
                  <a:srgbClr val="000099"/>
                </a:solidFill>
              </a:rPr>
              <a:t>has an access to </a:t>
            </a:r>
            <a:r>
              <a:rPr lang="en-US" altLang="ru-RU" sz="1600" b="1" dirty="0">
                <a:solidFill>
                  <a:srgbClr val="6600CC"/>
                </a:solidFill>
              </a:rPr>
              <a:t>the Super-Computer Center</a:t>
            </a:r>
            <a:r>
              <a:rPr lang="ru-RU" altLang="ru-RU" sz="1600" b="1" dirty="0">
                <a:solidFill>
                  <a:srgbClr val="6600CC"/>
                </a:solidFill>
              </a:rPr>
              <a:t>.</a:t>
            </a:r>
            <a:r>
              <a:rPr lang="ru-RU" altLang="ru-RU" sz="1600" b="1" dirty="0">
                <a:solidFill>
                  <a:srgbClr val="000099"/>
                </a:solidFill>
              </a:rPr>
              <a:t> </a:t>
            </a:r>
          </a:p>
          <a:p>
            <a:pPr indent="355600" algn="just">
              <a:spcBef>
                <a:spcPct val="35000"/>
              </a:spcBef>
            </a:pPr>
            <a:r>
              <a:rPr lang="en-US" altLang="ru-RU" sz="1600" b="1" dirty="0">
                <a:solidFill>
                  <a:srgbClr val="000099"/>
                </a:solidFill>
              </a:rPr>
              <a:t>Our Institute (ISDCT, SB of RAS) – within the frames of the Program titled </a:t>
            </a:r>
            <a:r>
              <a:rPr lang="ru-RU" altLang="ru-RU" sz="1600" b="1" dirty="0">
                <a:solidFill>
                  <a:srgbClr val="000099"/>
                </a:solidFill>
              </a:rPr>
              <a:t>«</a:t>
            </a:r>
            <a:r>
              <a:rPr lang="en-US" altLang="ru-RU" sz="1600" b="1" dirty="0">
                <a:solidFill>
                  <a:srgbClr val="000099"/>
                </a:solidFill>
              </a:rPr>
              <a:t>Information-Telecommunication Resources of SB of RAS</a:t>
            </a:r>
            <a:r>
              <a:rPr lang="ru-RU" altLang="ru-RU" sz="1600" b="1" dirty="0">
                <a:solidFill>
                  <a:srgbClr val="000099"/>
                </a:solidFill>
              </a:rPr>
              <a:t>» </a:t>
            </a:r>
            <a:r>
              <a:rPr lang="en-US" altLang="ru-RU" sz="1600" b="1" dirty="0">
                <a:solidFill>
                  <a:srgbClr val="000099"/>
                </a:solidFill>
              </a:rPr>
              <a:t>-- is involved in coordination of </a:t>
            </a:r>
            <a:r>
              <a:rPr lang="en-US" altLang="ru-RU" sz="1600" b="1" dirty="0">
                <a:solidFill>
                  <a:srgbClr val="6600CC"/>
                </a:solidFill>
              </a:rPr>
              <a:t>development of the inter-institute corporative telephone network intended for the institutes of Irkutsk Scientific Center (ISC)</a:t>
            </a:r>
            <a:r>
              <a:rPr lang="ru-RU" altLang="ru-RU" sz="1600" b="1" dirty="0">
                <a:solidFill>
                  <a:srgbClr val="000099"/>
                </a:solidFill>
              </a:rPr>
              <a:t> </a:t>
            </a:r>
            <a:r>
              <a:rPr lang="en-US" altLang="ru-RU" sz="1600" b="1" dirty="0">
                <a:solidFill>
                  <a:srgbClr val="000099"/>
                </a:solidFill>
              </a:rPr>
              <a:t>and in development of </a:t>
            </a:r>
            <a:r>
              <a:rPr lang="ru-RU" altLang="ru-RU" sz="1600" b="1" dirty="0">
                <a:solidFill>
                  <a:srgbClr val="6600CC"/>
                </a:solidFill>
              </a:rPr>
              <a:t>IP-</a:t>
            </a:r>
            <a:r>
              <a:rPr lang="en-US" altLang="ru-RU" sz="1600" b="1" dirty="0">
                <a:solidFill>
                  <a:srgbClr val="6600CC"/>
                </a:solidFill>
              </a:rPr>
              <a:t>telephoning. </a:t>
            </a:r>
            <a:r>
              <a:rPr lang="en-US" altLang="ru-RU" sz="1600" b="1" dirty="0">
                <a:solidFill>
                  <a:srgbClr val="000099"/>
                </a:solidFill>
              </a:rPr>
              <a:t>The Institute organized the transition of the telephone networks to</a:t>
            </a:r>
            <a:r>
              <a:rPr lang="ru-RU" altLang="ru-RU" sz="1600" b="1" dirty="0">
                <a:solidFill>
                  <a:srgbClr val="000099"/>
                </a:solidFill>
              </a:rPr>
              <a:t> </a:t>
            </a:r>
            <a:r>
              <a:rPr lang="en-US" altLang="ru-RU" sz="1600" b="1" dirty="0">
                <a:solidFill>
                  <a:srgbClr val="000099"/>
                </a:solidFill>
              </a:rPr>
              <a:t>standard of Avaya </a:t>
            </a:r>
            <a:r>
              <a:rPr lang="en-US" altLang="ru-RU" sz="1600" b="1" dirty="0" err="1">
                <a:solidFill>
                  <a:srgbClr val="000099"/>
                </a:solidFill>
              </a:rPr>
              <a:t>Definity</a:t>
            </a:r>
            <a:r>
              <a:rPr lang="en-US" altLang="ru-RU" sz="1600" b="1" dirty="0">
                <a:solidFill>
                  <a:srgbClr val="000099"/>
                </a:solidFill>
              </a:rPr>
              <a:t> presuming active application of the VoIP-technology.</a:t>
            </a:r>
            <a:r>
              <a:rPr lang="ru-RU" altLang="ru-RU" sz="1600" b="1" dirty="0">
                <a:solidFill>
                  <a:srgbClr val="000099"/>
                </a:solidFill>
              </a:rPr>
              <a:t>  </a:t>
            </a:r>
            <a:r>
              <a:rPr lang="en-US" altLang="ru-RU" sz="1600" b="1" dirty="0">
                <a:solidFill>
                  <a:srgbClr val="000099"/>
                </a:solidFill>
              </a:rPr>
              <a:t>The Institute has organized the VoIP</a:t>
            </a:r>
            <a:r>
              <a:rPr lang="ru-RU" altLang="ru-RU" sz="1600" b="1" dirty="0">
                <a:solidFill>
                  <a:srgbClr val="000099"/>
                </a:solidFill>
              </a:rPr>
              <a:t>-</a:t>
            </a:r>
            <a:r>
              <a:rPr lang="en-US" altLang="ru-RU" sz="1600" b="1" dirty="0">
                <a:solidFill>
                  <a:srgbClr val="000099"/>
                </a:solidFill>
              </a:rPr>
              <a:t>switching the ISC telephone system</a:t>
            </a:r>
            <a:r>
              <a:rPr lang="ru-RU" altLang="ru-RU" sz="1600" b="1" dirty="0">
                <a:solidFill>
                  <a:srgbClr val="000099"/>
                </a:solidFill>
              </a:rPr>
              <a:t> </a:t>
            </a:r>
            <a:r>
              <a:rPr lang="en-US" altLang="ru-RU" sz="1600" b="1" dirty="0">
                <a:solidFill>
                  <a:srgbClr val="000099"/>
                </a:solidFill>
              </a:rPr>
              <a:t>to the Russian (Novosibirsk, Yakutsk, Tumen) and to international telephone lines. </a:t>
            </a:r>
          </a:p>
        </p:txBody>
      </p:sp>
      <p:sp>
        <p:nvSpPr>
          <p:cNvPr id="39939" name="Rectangle 6"/>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179388" y="765175"/>
            <a:ext cx="87851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ru-RU" sz="2000" b="1" dirty="0">
                <a:solidFill>
                  <a:srgbClr val="CC0000"/>
                </a:solidFill>
              </a:rPr>
              <a:t>Institute scientists have developed</a:t>
            </a:r>
          </a:p>
          <a:p>
            <a:pPr marL="342900" indent="-342900" eaLnBrk="1" hangingPunct="1">
              <a:buFont typeface="Arial" panose="020B0604020202020204" pitchFamily="34" charset="0"/>
              <a:buChar char="•"/>
            </a:pPr>
            <a:r>
              <a:rPr lang="en-US" altLang="ru-RU" b="1" dirty="0">
                <a:solidFill>
                  <a:srgbClr val="000099"/>
                </a:solidFill>
              </a:rPr>
              <a:t>research methods of stability, controllability and other dynamic properties of complex systems,</a:t>
            </a:r>
          </a:p>
          <a:p>
            <a:pPr marL="342900" indent="-342900" eaLnBrk="1" hangingPunct="1">
              <a:buFont typeface="Arial" panose="020B0604020202020204" pitchFamily="34" charset="0"/>
              <a:buChar char="•"/>
            </a:pPr>
            <a:r>
              <a:rPr lang="en-US" altLang="ru-RU" b="1" dirty="0">
                <a:solidFill>
                  <a:srgbClr val="000099"/>
                </a:solidFill>
              </a:rPr>
              <a:t>methods of optimal control,</a:t>
            </a:r>
          </a:p>
          <a:p>
            <a:pPr marL="342900" indent="-342900" eaLnBrk="1" hangingPunct="1">
              <a:buFont typeface="Arial" panose="020B0604020202020204" pitchFamily="34" charset="0"/>
              <a:buChar char="•"/>
            </a:pPr>
            <a:r>
              <a:rPr lang="en-US" altLang="ru-RU" b="1" dirty="0">
                <a:solidFill>
                  <a:srgbClr val="000099"/>
                </a:solidFill>
              </a:rPr>
              <a:t>control methods, including discontinuous systems,</a:t>
            </a:r>
          </a:p>
          <a:p>
            <a:pPr marL="342900" indent="-342900" eaLnBrk="1" hangingPunct="1">
              <a:buFont typeface="Arial" panose="020B0604020202020204" pitchFamily="34" charset="0"/>
              <a:buChar char="•"/>
            </a:pPr>
            <a:r>
              <a:rPr lang="en-US" altLang="ru-RU" b="1" dirty="0">
                <a:solidFill>
                  <a:srgbClr val="000099"/>
                </a:solidFill>
              </a:rPr>
              <a:t>methods of identification of dynamical systems,</a:t>
            </a:r>
          </a:p>
          <a:p>
            <a:pPr marL="342900" indent="-342900" eaLnBrk="1" hangingPunct="1">
              <a:buFont typeface="Arial" panose="020B0604020202020204" pitchFamily="34" charset="0"/>
              <a:buChar char="•"/>
            </a:pPr>
            <a:r>
              <a:rPr lang="en-US" altLang="ru-RU" b="1" dirty="0">
                <a:solidFill>
                  <a:srgbClr val="000099"/>
                </a:solidFill>
              </a:rPr>
              <a:t>methods of finding explicit solutions of integral-differential systems such as the </a:t>
            </a:r>
            <a:r>
              <a:rPr lang="en-US" altLang="ru-RU" b="1" dirty="0" err="1">
                <a:solidFill>
                  <a:srgbClr val="000099"/>
                </a:solidFill>
              </a:rPr>
              <a:t>Vlasov</a:t>
            </a:r>
            <a:r>
              <a:rPr lang="en-US" altLang="ru-RU" b="1" dirty="0">
                <a:solidFill>
                  <a:srgbClr val="000099"/>
                </a:solidFill>
              </a:rPr>
              <a:t>-Maxwell equations, </a:t>
            </a:r>
            <a:r>
              <a:rPr lang="en-US" altLang="ru-RU" b="1" i="1" dirty="0">
                <a:solidFill>
                  <a:srgbClr val="000099"/>
                </a:solidFill>
              </a:rPr>
              <a:t>etc</a:t>
            </a:r>
            <a:r>
              <a:rPr lang="en-US" altLang="ru-RU" b="1" dirty="0">
                <a:solidFill>
                  <a:srgbClr val="000099"/>
                </a:solidFill>
              </a:rPr>
              <a:t>.,</a:t>
            </a:r>
          </a:p>
          <a:p>
            <a:pPr marL="342900" indent="-342900" eaLnBrk="1" hangingPunct="1">
              <a:buFont typeface="Arial" panose="020B0604020202020204" pitchFamily="34" charset="0"/>
              <a:buChar char="•"/>
            </a:pPr>
            <a:r>
              <a:rPr lang="en-US" altLang="ru-RU" b="1" dirty="0">
                <a:solidFill>
                  <a:srgbClr val="000099"/>
                </a:solidFill>
              </a:rPr>
              <a:t>numerical methods for constructing difference schemes for partial differential and integral equations,</a:t>
            </a:r>
          </a:p>
          <a:p>
            <a:pPr marL="342900" indent="-342900" eaLnBrk="1" hangingPunct="1">
              <a:buFont typeface="Arial" panose="020B0604020202020204" pitchFamily="34" charset="0"/>
              <a:buChar char="•"/>
            </a:pPr>
            <a:r>
              <a:rPr lang="en-US" altLang="ru-RU" b="1" dirty="0">
                <a:solidFill>
                  <a:srgbClr val="000099"/>
                </a:solidFill>
              </a:rPr>
              <a:t>automating methods for planning and control in distributed computing systems,</a:t>
            </a:r>
          </a:p>
          <a:p>
            <a:pPr marL="342900" indent="-342900" eaLnBrk="1" hangingPunct="1">
              <a:buFont typeface="Arial" panose="020B0604020202020204" pitchFamily="34" charset="0"/>
              <a:buChar char="•"/>
            </a:pPr>
            <a:r>
              <a:rPr lang="en-US" altLang="ru-RU" b="1" dirty="0">
                <a:solidFill>
                  <a:srgbClr val="000099"/>
                </a:solidFill>
              </a:rPr>
              <a:t>information technology for solution of technogenic and information security problems,</a:t>
            </a:r>
          </a:p>
          <a:p>
            <a:pPr marL="342900" indent="-342900" eaLnBrk="1" hangingPunct="1">
              <a:buFont typeface="Arial" panose="020B0604020202020204" pitchFamily="34" charset="0"/>
              <a:buChar char="•"/>
            </a:pPr>
            <a:r>
              <a:rPr lang="en-US" altLang="ru-RU" b="1" dirty="0">
                <a:solidFill>
                  <a:srgbClr val="000099"/>
                </a:solidFill>
              </a:rPr>
              <a:t>information technologies for automation of data representation and intelligent data processing.</a:t>
            </a:r>
          </a:p>
          <a:p>
            <a:pPr eaLnBrk="1" hangingPunct="1"/>
            <a:endParaRPr lang="en-US" altLang="ru-RU" b="1" dirty="0">
              <a:solidFill>
                <a:srgbClr val="000099"/>
              </a:solidFill>
            </a:endParaRPr>
          </a:p>
          <a:p>
            <a:pPr eaLnBrk="1" hangingPunct="1"/>
            <a:r>
              <a:rPr lang="en-US" altLang="ru-RU" b="1" dirty="0">
                <a:solidFill>
                  <a:srgbClr val="000099"/>
                </a:solidFill>
              </a:rPr>
              <a:t>The developed methods and techniques are applied in the study of systems of technical, ecological, economic and physical nature.</a:t>
            </a:r>
            <a:endParaRPr lang="ru-RU" altLang="ru-RU" b="1" dirty="0">
              <a:solidFill>
                <a:srgbClr val="000099"/>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692696"/>
            <a:ext cx="8229600" cy="482054"/>
          </a:xfrm>
        </p:spPr>
        <p:txBody>
          <a:bodyPr/>
          <a:lstStyle/>
          <a:p>
            <a:r>
              <a:rPr lang="en-US" sz="2000" b="1" kern="1200" dirty="0">
                <a:solidFill>
                  <a:srgbClr val="CC0000"/>
                </a:solidFill>
                <a:latin typeface="Arial" charset="0"/>
                <a:ea typeface="+mn-ea"/>
                <a:cs typeface="+mn-cs"/>
              </a:rPr>
              <a:t>Scheme of integrated information and computer network IRNOK</a:t>
            </a:r>
            <a:endParaRPr lang="ru-RU" sz="2000" b="1" kern="1200" dirty="0">
              <a:solidFill>
                <a:srgbClr val="CC0000"/>
              </a:solidFill>
              <a:latin typeface="Arial" charset="0"/>
              <a:ea typeface="+mn-ea"/>
              <a:cs typeface="+mn-cs"/>
            </a:endParaRPr>
          </a:p>
        </p:txBody>
      </p:sp>
      <p:pic>
        <p:nvPicPr>
          <p:cNvPr id="4" name="Picture 4" descr="2008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 y="1174750"/>
            <a:ext cx="7848600" cy="548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554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nvSpPr>
        <p:spPr bwMode="auto">
          <a:xfrm>
            <a:off x="107950" y="968375"/>
            <a:ext cx="89281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ru-RU" sz="2000" b="1" dirty="0">
                <a:solidFill>
                  <a:srgbClr val="CC0000"/>
                </a:solidFill>
              </a:rPr>
              <a:t>Irkutsk regional data center </a:t>
            </a:r>
          </a:p>
          <a:p>
            <a:pPr algn="ctr" eaLnBrk="1" hangingPunct="1"/>
            <a:r>
              <a:rPr lang="en-US" altLang="ru-RU" sz="2000" b="1" dirty="0">
                <a:solidFill>
                  <a:srgbClr val="CC0000"/>
                </a:solidFill>
              </a:rPr>
              <a:t>(data storage and processing center) </a:t>
            </a:r>
          </a:p>
          <a:p>
            <a:pPr algn="ctr" eaLnBrk="1" hangingPunct="1"/>
            <a:r>
              <a:rPr lang="en-US" altLang="ru-RU" sz="2000" b="1" dirty="0">
                <a:solidFill>
                  <a:srgbClr val="CC0000"/>
                </a:solidFill>
              </a:rPr>
              <a:t>and scientific infrastructure of spatial data ISC SB RAS </a:t>
            </a:r>
          </a:p>
          <a:p>
            <a:pPr algn="ctr" eaLnBrk="1" hangingPunct="1"/>
            <a:r>
              <a:rPr lang="en-US" altLang="ru-RU" sz="2000" b="1" dirty="0">
                <a:solidFill>
                  <a:srgbClr val="CC0000"/>
                </a:solidFill>
              </a:rPr>
              <a:t>to support interdisciplinary research</a:t>
            </a:r>
            <a:endParaRPr lang="ru-RU" altLang="ru-RU" sz="2000" b="1" dirty="0">
              <a:solidFill>
                <a:srgbClr val="CC0000"/>
              </a:solidFill>
            </a:endParaRPr>
          </a:p>
        </p:txBody>
      </p:sp>
      <p:sp>
        <p:nvSpPr>
          <p:cNvPr id="40963" name="Rectangle 6"/>
          <p:cNvSpPr>
            <a:spLocks noChangeArrowheads="1"/>
          </p:cNvSpPr>
          <p:nvPr/>
        </p:nvSpPr>
        <p:spPr bwMode="auto">
          <a:xfrm>
            <a:off x="0" y="2552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p>
        </p:txBody>
      </p:sp>
      <p:graphicFrame>
        <p:nvGraphicFramePr>
          <p:cNvPr id="40964" name="Object 5"/>
          <p:cNvGraphicFramePr>
            <a:graphicFrameLocks noChangeAspect="1"/>
          </p:cNvGraphicFramePr>
          <p:nvPr>
            <p:extLst>
              <p:ext uri="{D42A27DB-BD31-4B8C-83A1-F6EECF244321}">
                <p14:modId xmlns:p14="http://schemas.microsoft.com/office/powerpoint/2010/main" val="3854381770"/>
              </p:ext>
            </p:extLst>
          </p:nvPr>
        </p:nvGraphicFramePr>
        <p:xfrm>
          <a:off x="258762" y="2333831"/>
          <a:ext cx="4745285" cy="4139019"/>
        </p:xfrm>
        <a:graphic>
          <a:graphicData uri="http://schemas.openxmlformats.org/presentationml/2006/ole">
            <mc:AlternateContent xmlns:mc="http://schemas.openxmlformats.org/markup-compatibility/2006">
              <mc:Choice xmlns:v="urn:schemas-microsoft-com:vml" Requires="v">
                <p:oleObj spid="_x0000_s41088" r:id="rId4" imgW="7895175" imgH="6869610" progId="Visio.Drawing.11">
                  <p:embed/>
                </p:oleObj>
              </mc:Choice>
              <mc:Fallback>
                <p:oleObj r:id="rId4" imgW="7895175" imgH="6869610"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62" y="2333831"/>
                        <a:ext cx="4745285" cy="4139019"/>
                      </a:xfrm>
                      <a:prstGeom prst="rect">
                        <a:avLst/>
                      </a:prstGeom>
                      <a:noFill/>
                      <a:ln>
                        <a:noFill/>
                      </a:ln>
                    </p:spPr>
                  </p:pic>
                </p:oleObj>
              </mc:Fallback>
            </mc:AlternateContent>
          </a:graphicData>
        </a:graphic>
      </p:graphicFrame>
      <p:sp>
        <p:nvSpPr>
          <p:cNvPr id="40965" name="Text Box 7"/>
          <p:cNvSpPr txBox="1">
            <a:spLocks noChangeArrowheads="1"/>
          </p:cNvSpPr>
          <p:nvPr/>
        </p:nvSpPr>
        <p:spPr bwMode="auto">
          <a:xfrm>
            <a:off x="5004048" y="2276872"/>
            <a:ext cx="3986709"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60000"/>
              </a:spcBef>
            </a:pPr>
            <a:r>
              <a:rPr lang="en-US" altLang="ru-RU" b="1" dirty="0">
                <a:solidFill>
                  <a:schemeClr val="accent2"/>
                </a:solidFill>
              </a:rPr>
              <a:t>Integration and development of an integrated information network IRNOK, centralized storage systems, uninterrupted power supply to the central node IIVS, computing cluster of HPC systems, the unique information resources related to the research of Lake Baikal and the Baikal natural territory.</a:t>
            </a:r>
            <a:endParaRPr lang="ru-RU" altLang="ru-RU"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60848"/>
            <a:ext cx="8229600" cy="1728192"/>
          </a:xfrm>
        </p:spPr>
        <p:txBody>
          <a:bodyPr/>
          <a:lstStyle/>
          <a:p>
            <a:r>
              <a:rPr lang="en-US" sz="3200" b="1" kern="1200" cap="all" dirty="0">
                <a:solidFill>
                  <a:srgbClr val="CC0000"/>
                </a:solidFill>
                <a:latin typeface="Arial" charset="0"/>
                <a:ea typeface="+mn-ea"/>
                <a:cs typeface="+mn-cs"/>
              </a:rPr>
              <a:t>fundamental research</a:t>
            </a:r>
            <a:endParaRPr lang="ru-RU" sz="3200" b="1" kern="1200" cap="all" dirty="0">
              <a:solidFill>
                <a:srgbClr val="CC0000"/>
              </a:solidFill>
              <a:latin typeface="Arial" charset="0"/>
              <a:ea typeface="+mn-ea"/>
              <a:cs typeface="+mn-cs"/>
            </a:endParaRPr>
          </a:p>
        </p:txBody>
      </p:sp>
    </p:spTree>
    <p:extLst>
      <p:ext uri="{BB962C8B-B14F-4D97-AF65-F5344CB8AC3E}">
        <p14:creationId xmlns:p14="http://schemas.microsoft.com/office/powerpoint/2010/main" val="2229834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0825" y="1557338"/>
            <a:ext cx="42545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altLang="ru-RU" sz="2000" b="1" dirty="0">
                <a:solidFill>
                  <a:schemeClr val="accent2"/>
                </a:solidFill>
              </a:rPr>
              <a:t>World first, the theory of differential inclusions with the non-convex right-hand side in the Banach space has been developed, </a:t>
            </a:r>
            <a:r>
              <a:rPr lang="en-US" altLang="ru-RU" sz="2000" dirty="0">
                <a:solidFill>
                  <a:schemeClr val="accent2"/>
                </a:solidFill>
              </a:rPr>
              <a:t>as well as </a:t>
            </a:r>
            <a:r>
              <a:rPr lang="en-US" altLang="ru-RU" sz="2000" b="1" dirty="0">
                <a:solidFill>
                  <a:schemeClr val="accent2"/>
                </a:solidFill>
              </a:rPr>
              <a:t>the theory spaces of sets, sublinear functionals and operators with the applications to some problems of variation calculus, optimal control, mechanics, </a:t>
            </a:r>
            <a:r>
              <a:rPr lang="en-US" altLang="ru-RU" sz="2000" b="1" i="1" dirty="0">
                <a:solidFill>
                  <a:schemeClr val="accent2"/>
                </a:solidFill>
              </a:rPr>
              <a:t>etc</a:t>
            </a:r>
            <a:r>
              <a:rPr lang="en-US" altLang="ru-RU" sz="2000" b="1" dirty="0">
                <a:solidFill>
                  <a:schemeClr val="accent2"/>
                </a:solidFill>
              </a:rPr>
              <a:t>. </a:t>
            </a:r>
            <a:r>
              <a:rPr lang="ru-RU" altLang="ru-RU" sz="2000" b="1" dirty="0">
                <a:solidFill>
                  <a:schemeClr val="accent2"/>
                </a:solidFill>
              </a:rPr>
              <a:t> </a:t>
            </a:r>
          </a:p>
          <a:p>
            <a:r>
              <a:rPr lang="ru-RU" altLang="ru-RU" sz="2000" b="1" dirty="0">
                <a:solidFill>
                  <a:schemeClr val="accent2"/>
                </a:solidFill>
              </a:rPr>
              <a:t>(</a:t>
            </a:r>
            <a:r>
              <a:rPr lang="en-US" altLang="ru-RU" sz="2000" b="1" dirty="0">
                <a:solidFill>
                  <a:srgbClr val="CC0000"/>
                </a:solidFill>
              </a:rPr>
              <a:t>Corr. member of RAS 	A</a:t>
            </a:r>
            <a:r>
              <a:rPr lang="ru-RU" altLang="ru-RU" sz="2000" b="1" dirty="0">
                <a:solidFill>
                  <a:srgbClr val="CC0000"/>
                </a:solidFill>
              </a:rPr>
              <a:t>.</a:t>
            </a:r>
            <a:r>
              <a:rPr lang="en-US" altLang="ru-RU" sz="2000" b="1" dirty="0">
                <a:solidFill>
                  <a:srgbClr val="CC0000"/>
                </a:solidFill>
              </a:rPr>
              <a:t>A</a:t>
            </a:r>
            <a:r>
              <a:rPr lang="ru-RU" altLang="ru-RU" sz="2000" b="1" dirty="0">
                <a:solidFill>
                  <a:srgbClr val="CC0000"/>
                </a:solidFill>
              </a:rPr>
              <a:t>.</a:t>
            </a:r>
            <a:r>
              <a:rPr lang="en-US" altLang="ru-RU" sz="2000" b="1" dirty="0" err="1">
                <a:solidFill>
                  <a:srgbClr val="CC0000"/>
                </a:solidFill>
              </a:rPr>
              <a:t>Tolstonogov</a:t>
            </a:r>
            <a:r>
              <a:rPr lang="ru-RU" altLang="ru-RU" sz="2000" b="1" dirty="0">
                <a:solidFill>
                  <a:schemeClr val="accent2"/>
                </a:solidFill>
              </a:rPr>
              <a:t>).</a:t>
            </a:r>
          </a:p>
        </p:txBody>
      </p:sp>
      <p:pic>
        <p:nvPicPr>
          <p:cNvPr id="7171" name="Picture 3" descr="_MG_15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92793">
            <a:off x="6299200" y="1052513"/>
            <a:ext cx="218916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descr="_MG_15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85244">
            <a:off x="4837113" y="2708275"/>
            <a:ext cx="224790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Text Box 4"/>
          <p:cNvSpPr txBox="1">
            <a:spLocks noChangeArrowheads="1"/>
          </p:cNvSpPr>
          <p:nvPr/>
        </p:nvSpPr>
        <p:spPr bwMode="auto">
          <a:xfrm>
            <a:off x="252045" y="883386"/>
            <a:ext cx="870585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ru-RU" b="1" dirty="0">
                <a:solidFill>
                  <a:schemeClr val="accent2"/>
                </a:solidFill>
              </a:rPr>
              <a:t>The general and qualitative theories of differential equations with  the discontinuous right-hand side has been developed. The applications related to investigations of mechanical systems with dry friction, to the controlled Lagrange-type systems with discontinuous controls, and to the systems with delay </a:t>
            </a:r>
            <a:r>
              <a:rPr lang="en-US" altLang="ru-RU" b="1" dirty="0">
                <a:solidFill>
                  <a:schemeClr val="accent2">
                    <a:lumMod val="60000"/>
                    <a:lumOff val="40000"/>
                  </a:schemeClr>
                </a:solidFill>
              </a:rPr>
              <a:t>(Dr. of Science (math) </a:t>
            </a:r>
            <a:r>
              <a:rPr lang="en-US" altLang="ru-RU" b="1" dirty="0" err="1">
                <a:solidFill>
                  <a:schemeClr val="accent2">
                    <a:lumMod val="60000"/>
                    <a:lumOff val="40000"/>
                  </a:schemeClr>
                </a:solidFill>
              </a:rPr>
              <a:t>I.A.Finogenko</a:t>
            </a:r>
            <a:r>
              <a:rPr lang="en-US" altLang="ru-RU" b="1" dirty="0">
                <a:solidFill>
                  <a:schemeClr val="accent2">
                    <a:lumMod val="60000"/>
                    <a:lumOff val="40000"/>
                  </a:schemeClr>
                </a:solidFill>
              </a:rPr>
              <a:t>).</a:t>
            </a:r>
            <a:endParaRPr lang="ru-RU" altLang="ru-RU" b="1" dirty="0">
              <a:solidFill>
                <a:schemeClr val="accent2"/>
              </a:solidFill>
            </a:endParaRPr>
          </a:p>
        </p:txBody>
      </p:sp>
      <p:pic>
        <p:nvPicPr>
          <p:cNvPr id="106502" name="Picture 6" descr="ph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04" y="2719786"/>
            <a:ext cx="5457547" cy="34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3" name="Text Box 7"/>
          <p:cNvSpPr txBox="1">
            <a:spLocks noChangeArrowheads="1"/>
          </p:cNvSpPr>
          <p:nvPr/>
        </p:nvSpPr>
        <p:spPr bwMode="auto">
          <a:xfrm>
            <a:off x="5724128" y="2385618"/>
            <a:ext cx="323376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ru-RU" b="1" dirty="0">
                <a:solidFill>
                  <a:srgbClr val="000099"/>
                </a:solidFill>
              </a:rPr>
              <a:t>The phase plane of motion for a chain of a manipulation robot along a given trajectory (semi-circle). High-frequency oscillations</a:t>
            </a:r>
            <a:r>
              <a:rPr lang="ru-RU" altLang="ru-RU" b="1" dirty="0">
                <a:solidFill>
                  <a:srgbClr val="000099"/>
                </a:solidFill>
              </a:rPr>
              <a:t> </a:t>
            </a:r>
            <a:r>
              <a:rPr lang="en-US" altLang="ru-RU" b="1" dirty="0">
                <a:solidFill>
                  <a:srgbClr val="000099"/>
                </a:solidFill>
              </a:rPr>
              <a:t>have been provoked by implementation of the “sliding mode” control along a target set.</a:t>
            </a:r>
            <a:endParaRPr lang="ru-RU" altLang="ru-RU" b="1" dirty="0">
              <a:solidFill>
                <a:srgbClr val="000099"/>
              </a:solidFill>
            </a:endParaRPr>
          </a:p>
        </p:txBody>
      </p:sp>
    </p:spTree>
    <p:extLst>
      <p:ext uri="{BB962C8B-B14F-4D97-AF65-F5344CB8AC3E}">
        <p14:creationId xmlns:p14="http://schemas.microsoft.com/office/powerpoint/2010/main" val="92699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5"/>
          <p:cNvGrpSpPr>
            <a:grpSpLocks/>
          </p:cNvGrpSpPr>
          <p:nvPr/>
        </p:nvGrpSpPr>
        <p:grpSpPr bwMode="auto">
          <a:xfrm>
            <a:off x="5220072" y="1196975"/>
            <a:ext cx="3554413" cy="5399088"/>
            <a:chOff x="3755" y="618"/>
            <a:chExt cx="2239" cy="3401"/>
          </a:xfrm>
        </p:grpSpPr>
        <p:pic>
          <p:nvPicPr>
            <p:cNvPr id="8197" name="Picture 6" descr="_MG_15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64370">
              <a:off x="4708" y="618"/>
              <a:ext cx="1286" cy="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7" descr="_MG_15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26992">
              <a:off x="3755" y="1162"/>
              <a:ext cx="1251" cy="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8" descr="_MG_15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55503">
              <a:off x="4572" y="2205"/>
              <a:ext cx="1246"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6" name="Text Box 9"/>
          <p:cNvSpPr txBox="1">
            <a:spLocks noChangeArrowheads="1"/>
          </p:cNvSpPr>
          <p:nvPr/>
        </p:nvSpPr>
        <p:spPr bwMode="auto">
          <a:xfrm>
            <a:off x="179512" y="991709"/>
            <a:ext cx="5040560"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ru-RU" b="1" dirty="0">
                <a:solidFill>
                  <a:schemeClr val="accent2"/>
                </a:solidFill>
              </a:rPr>
              <a:t>The theory of systems of ordinary differential equations, which are non-solvable with respect to higher derivatives and identically singular in the domain, has been developed.</a:t>
            </a:r>
          </a:p>
          <a:p>
            <a:pPr eaLnBrk="1" hangingPunct="1">
              <a:spcBef>
                <a:spcPct val="50000"/>
              </a:spcBef>
            </a:pPr>
            <a:r>
              <a:rPr lang="en-US" altLang="ru-RU" b="1" dirty="0">
                <a:solidFill>
                  <a:schemeClr val="accent2"/>
                </a:solidFill>
              </a:rPr>
              <a:t>The investigations were related to complex (but having great value in the aspect of applications) singular systems with continuous and discrete time (hybrid) and the interconnected systems of differential-algebraic and differential-difference equations. </a:t>
            </a:r>
          </a:p>
          <a:p>
            <a:pPr eaLnBrk="1" hangingPunct="1">
              <a:spcBef>
                <a:spcPct val="50000"/>
              </a:spcBef>
            </a:pPr>
            <a:r>
              <a:rPr lang="en-US" altLang="ru-RU" b="1" dirty="0">
                <a:solidFill>
                  <a:schemeClr val="accent2"/>
                </a:solidFill>
              </a:rPr>
              <a:t>(</a:t>
            </a:r>
            <a:r>
              <a:rPr lang="en-US" altLang="ru-RU" b="1" dirty="0" err="1">
                <a:solidFill>
                  <a:schemeClr val="accent2"/>
                </a:solidFill>
              </a:rPr>
              <a:t>Dr.of</a:t>
            </a:r>
            <a:r>
              <a:rPr lang="en-US" altLang="ru-RU" b="1" dirty="0">
                <a:solidFill>
                  <a:schemeClr val="accent2"/>
                </a:solidFill>
              </a:rPr>
              <a:t> sci. (math) </a:t>
            </a:r>
            <a:r>
              <a:rPr lang="en-US" altLang="ru-RU" b="1" dirty="0" err="1">
                <a:solidFill>
                  <a:schemeClr val="accent2"/>
                </a:solidFill>
              </a:rPr>
              <a:t>Yu.E.Boyarintsev</a:t>
            </a:r>
            <a:r>
              <a:rPr lang="en-US" altLang="ru-RU" b="1" dirty="0">
                <a:solidFill>
                  <a:schemeClr val="accent2"/>
                </a:solidFill>
              </a:rPr>
              <a:t>,</a:t>
            </a:r>
          </a:p>
          <a:p>
            <a:pPr eaLnBrk="1" hangingPunct="1">
              <a:spcBef>
                <a:spcPct val="50000"/>
              </a:spcBef>
            </a:pPr>
            <a:r>
              <a:rPr lang="en-US" altLang="ru-RU" b="1" dirty="0" err="1">
                <a:solidFill>
                  <a:schemeClr val="accent2"/>
                </a:solidFill>
              </a:rPr>
              <a:t>Dr.of</a:t>
            </a:r>
            <a:r>
              <a:rPr lang="en-US" altLang="ru-RU" b="1" dirty="0">
                <a:solidFill>
                  <a:schemeClr val="accent2"/>
                </a:solidFill>
              </a:rPr>
              <a:t> sci. (math) </a:t>
            </a:r>
            <a:r>
              <a:rPr lang="en-US" altLang="ru-RU" b="1" dirty="0" err="1">
                <a:solidFill>
                  <a:schemeClr val="accent2"/>
                </a:solidFill>
              </a:rPr>
              <a:t>M.V.Bulatov</a:t>
            </a:r>
            <a:r>
              <a:rPr lang="en-US" altLang="ru-RU" b="1" dirty="0">
                <a:solidFill>
                  <a:schemeClr val="accent2"/>
                </a:solidFill>
              </a:rPr>
              <a:t>,</a:t>
            </a:r>
          </a:p>
          <a:p>
            <a:pPr eaLnBrk="1" hangingPunct="1">
              <a:spcBef>
                <a:spcPct val="50000"/>
              </a:spcBef>
            </a:pPr>
            <a:r>
              <a:rPr lang="en-US" altLang="ru-RU" b="1" dirty="0" err="1">
                <a:solidFill>
                  <a:schemeClr val="accent2"/>
                </a:solidFill>
              </a:rPr>
              <a:t>Dr.of</a:t>
            </a:r>
            <a:r>
              <a:rPr lang="en-US" altLang="ru-RU" b="1" dirty="0">
                <a:solidFill>
                  <a:schemeClr val="accent2"/>
                </a:solidFill>
              </a:rPr>
              <a:t> sci. (math) </a:t>
            </a:r>
            <a:r>
              <a:rPr lang="en-US" altLang="ru-RU" b="1" dirty="0" err="1">
                <a:solidFill>
                  <a:schemeClr val="accent2"/>
                </a:solidFill>
              </a:rPr>
              <a:t>V.F.Chistyakov</a:t>
            </a:r>
            <a:r>
              <a:rPr lang="en-US" altLang="ru-RU" b="1" dirty="0">
                <a:solidFill>
                  <a:schemeClr val="accent2"/>
                </a:solidFill>
              </a:rPr>
              <a:t>, </a:t>
            </a:r>
          </a:p>
          <a:p>
            <a:pPr eaLnBrk="1" hangingPunct="1">
              <a:spcBef>
                <a:spcPct val="50000"/>
              </a:spcBef>
            </a:pPr>
            <a:r>
              <a:rPr lang="en-US" altLang="ru-RU" b="1" dirty="0" err="1">
                <a:solidFill>
                  <a:schemeClr val="accent2"/>
                </a:solidFill>
              </a:rPr>
              <a:t>Dr.of</a:t>
            </a:r>
            <a:r>
              <a:rPr lang="en-US" altLang="ru-RU" b="1" dirty="0">
                <a:solidFill>
                  <a:schemeClr val="accent2"/>
                </a:solidFill>
              </a:rPr>
              <a:t> sci. (math) </a:t>
            </a:r>
            <a:r>
              <a:rPr lang="en-US" altLang="ru-RU" b="1" dirty="0" err="1">
                <a:solidFill>
                  <a:schemeClr val="accent2"/>
                </a:solidFill>
              </a:rPr>
              <a:t>A.A.Sheglova</a:t>
            </a:r>
            <a:r>
              <a:rPr lang="en-US" altLang="ru-RU" b="1" dirty="0">
                <a:solidFill>
                  <a:schemeClr val="accent2"/>
                </a:solidFill>
              </a:rPr>
              <a:t>).</a:t>
            </a:r>
          </a:p>
        </p:txBody>
      </p:sp>
    </p:spTree>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9135</TotalTime>
  <Words>9486</Words>
  <Application>Microsoft Office PowerPoint</Application>
  <PresentationFormat>Экран (4:3)</PresentationFormat>
  <Paragraphs>616</Paragraphs>
  <Slides>51</Slides>
  <Notes>38</Notes>
  <HiddenSlides>0</HiddenSlides>
  <MMClips>0</MMClips>
  <ScaleCrop>false</ScaleCrop>
  <HeadingPairs>
    <vt:vector size="8" baseType="variant">
      <vt:variant>
        <vt:lpstr>Использованные шрифты</vt:lpstr>
      </vt:variant>
      <vt:variant>
        <vt:i4>10</vt:i4>
      </vt:variant>
      <vt:variant>
        <vt:lpstr>Тема</vt:lpstr>
      </vt:variant>
      <vt:variant>
        <vt:i4>1</vt:i4>
      </vt:variant>
      <vt:variant>
        <vt:lpstr>Внедренные серверы OLE</vt:lpstr>
      </vt:variant>
      <vt:variant>
        <vt:i4>4</vt:i4>
      </vt:variant>
      <vt:variant>
        <vt:lpstr>Заголовки слайдов</vt:lpstr>
      </vt:variant>
      <vt:variant>
        <vt:i4>51</vt:i4>
      </vt:variant>
    </vt:vector>
  </HeadingPairs>
  <TitlesOfParts>
    <vt:vector size="66" baseType="lpstr">
      <vt:lpstr>Arial</vt:lpstr>
      <vt:lpstr>Arial Unicode MS</vt:lpstr>
      <vt:lpstr>Calibri</vt:lpstr>
      <vt:lpstr>Calibri Light</vt:lpstr>
      <vt:lpstr>Cambria</vt:lpstr>
      <vt:lpstr>Cambria Math</vt:lpstr>
      <vt:lpstr>Microsoft Sans Serif</vt:lpstr>
      <vt:lpstr>Times New Roman</vt:lpstr>
      <vt:lpstr>Wingdings</vt:lpstr>
      <vt:lpstr>Wingdings 3</vt:lpstr>
      <vt:lpstr>Оформление по умолчанию</vt:lpstr>
      <vt:lpstr>Формула</vt:lpstr>
      <vt:lpstr>Точечный рисунок</vt:lpstr>
      <vt:lpstr>Equation</vt:lpstr>
      <vt:lpstr>Microsoft Visio 2003-2010 Drawing</vt:lpstr>
      <vt:lpstr>Презентация PowerPoint</vt:lpstr>
      <vt:lpstr>Презентация PowerPoint</vt:lpstr>
      <vt:lpstr>Презентация PowerPoint</vt:lpstr>
      <vt:lpstr>Презентация PowerPoint</vt:lpstr>
      <vt:lpstr>Презентация PowerPoint</vt:lpstr>
      <vt:lpstr>fundamental research</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Mathematical Control Theory</vt:lpstr>
      <vt:lpstr>Main results</vt:lpstr>
      <vt:lpstr>Applications</vt:lpstr>
      <vt:lpstr>Презентация PowerPoint</vt:lpstr>
      <vt:lpstr>Презентация PowerPoint</vt:lpstr>
      <vt:lpstr>New Methods for Equilibrium, Hierarchical and Optimal Control Problems</vt:lpstr>
      <vt:lpstr>Discreet location models and algorithms for big data cluster analysis</vt:lpstr>
      <vt:lpstr>Branch and cut algorithm</vt:lpstr>
      <vt:lpstr>The railway dispatching problem on multi-track territories </vt:lpstr>
      <vt:lpstr>Презентация PowerPoint</vt:lpstr>
      <vt:lpstr>Презентация PowerPoint</vt:lpstr>
      <vt:lpstr>Презентация PowerPoint</vt:lpstr>
      <vt:lpstr>Презентация PowerPoint</vt:lpstr>
      <vt:lpstr>AUV Group Routing Under Continuous Rotation</vt:lpstr>
      <vt:lpstr>Two-level Control System</vt:lpstr>
      <vt:lpstr>Upper-Level Dynamic Mission Planning</vt:lpstr>
      <vt:lpstr>Презентация PowerPoint</vt:lpstr>
      <vt:lpstr>Презентация PowerPoint</vt:lpstr>
      <vt:lpstr>Technology automating the development of information systems</vt:lpstr>
      <vt:lpstr>Презентация PowerPoint</vt:lpstr>
      <vt:lpstr>Rule-based data transformation and extraction from arbitrary tables</vt:lpstr>
      <vt:lpstr>Technology of development and use of object-oriented computing environments</vt:lpstr>
      <vt:lpstr>Multiagent Control of Distributed Computing</vt:lpstr>
      <vt:lpstr>The international cooperation</vt:lpstr>
      <vt:lpstr>Презентация PowerPoint</vt:lpstr>
      <vt:lpstr>Презентация PowerPoint</vt:lpstr>
      <vt:lpstr>Сотрудничество с научно-исследовательскими организациями Китая</vt:lpstr>
      <vt:lpstr>Infrastructure</vt:lpstr>
      <vt:lpstr>Презентация PowerPoint</vt:lpstr>
      <vt:lpstr>Презентация PowerPoint</vt:lpstr>
      <vt:lpstr>Презентация PowerPoint</vt:lpstr>
      <vt:lpstr>Презентация PowerPoint</vt:lpstr>
      <vt:lpstr>Scheme of integrated information and computer network IRNOK</vt:lpstr>
      <vt:lpstr>Презентация PowerPoint</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eugeneai</cp:lastModifiedBy>
  <cp:revision>340</cp:revision>
  <cp:lastPrinted>2016-03-25T01:32:44Z</cp:lastPrinted>
  <dcterms:created xsi:type="dcterms:W3CDTF">2014-08-05T02:33:42Z</dcterms:created>
  <dcterms:modified xsi:type="dcterms:W3CDTF">2019-12-04T22:58:30Z</dcterms:modified>
</cp:coreProperties>
</file>